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4" r:id="rId2"/>
    <p:sldId id="30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0" r:id="rId14"/>
    <p:sldId id="270" r:id="rId15"/>
    <p:sldId id="271" r:id="rId16"/>
    <p:sldId id="272" r:id="rId17"/>
    <p:sldId id="269" r:id="rId18"/>
    <p:sldId id="298" r:id="rId19"/>
    <p:sldId id="299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7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F40"/>
    <a:srgbClr val="5A5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>
      <p:cViewPr>
        <p:scale>
          <a:sx n="80" d="100"/>
          <a:sy n="80" d="100"/>
        </p:scale>
        <p:origin x="-90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62028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按一下以編輯母片標題樣式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按一下以編輯母片副標題樣式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按一下以編輯母片文字樣式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按一下以編輯母片標題樣式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按一下以編輯母片標題樣式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9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12622" y="417175"/>
            <a:ext cx="7868356" cy="185137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4000" dirty="0" smtClean="0">
                <a:ea typeface="標楷體" panose="03000509000000000000" pitchFamily="65" charset="-120"/>
              </a:rPr>
              <a:t>國立政治大學資訊科學系</a:t>
            </a:r>
            <a:r>
              <a:rPr lang="en-US" altLang="zh-TW" sz="4000" dirty="0" smtClean="0">
                <a:ea typeface="標楷體" panose="03000509000000000000" pitchFamily="65" charset="-120"/>
              </a:rPr>
              <a:t/>
            </a:r>
            <a:br>
              <a:rPr lang="en-US" altLang="zh-TW" sz="4000" dirty="0" smtClean="0">
                <a:ea typeface="標楷體" panose="03000509000000000000" pitchFamily="65" charset="-120"/>
              </a:rPr>
            </a:br>
            <a:r>
              <a:rPr lang="en-US" altLang="zh-TW" sz="4000" dirty="0" smtClean="0">
                <a:ea typeface="標楷體" panose="03000509000000000000" pitchFamily="65" charset="-120"/>
              </a:rPr>
              <a:t>105</a:t>
            </a:r>
            <a:r>
              <a:rPr lang="zh-TW" altLang="en-US" sz="4000" dirty="0" smtClean="0">
                <a:ea typeface="標楷體" panose="03000509000000000000" pitchFamily="65" charset="-120"/>
              </a:rPr>
              <a:t>學年度軟體工程概論</a:t>
            </a:r>
            <a:r>
              <a:rPr lang="en-US" altLang="zh-TW" sz="4000" dirty="0" smtClean="0">
                <a:ea typeface="標楷體" panose="03000509000000000000" pitchFamily="65" charset="-120"/>
              </a:rPr>
              <a:t/>
            </a:r>
            <a:br>
              <a:rPr lang="en-US" altLang="zh-TW" sz="4000" dirty="0" smtClean="0">
                <a:ea typeface="標楷體" panose="03000509000000000000" pitchFamily="65" charset="-120"/>
              </a:rPr>
            </a:br>
            <a:r>
              <a:rPr lang="zh-TW" altLang="en-US" sz="4000" dirty="0" smtClean="0">
                <a:ea typeface="標楷體" panose="03000509000000000000" pitchFamily="65" charset="-120"/>
              </a:rPr>
              <a:t>期末</a:t>
            </a:r>
            <a:r>
              <a:rPr lang="en-US" altLang="zh-TW" sz="4000" dirty="0" err="1" smtClean="0">
                <a:ea typeface="標楷體" panose="03000509000000000000" pitchFamily="65" charset="-120"/>
              </a:rPr>
              <a:t>Ethereum</a:t>
            </a:r>
            <a:r>
              <a:rPr lang="zh-TW" altLang="en-US" sz="4000" dirty="0">
                <a:ea typeface="標楷體" panose="03000509000000000000" pitchFamily="65" charset="-120"/>
              </a:rPr>
              <a:t>智</a:t>
            </a:r>
            <a:r>
              <a:rPr lang="zh-TW" altLang="en-US" sz="4000" dirty="0" smtClean="0">
                <a:ea typeface="標楷體" panose="03000509000000000000" pitchFamily="65" charset="-120"/>
              </a:rPr>
              <a:t>能合約專案簡報</a:t>
            </a:r>
            <a:endParaRPr lang="zh-TW" altLang="en-US" sz="4000" dirty="0"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61700" y="2960765"/>
            <a:ext cx="9144000" cy="2941271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組別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 第三組</a:t>
            </a:r>
            <a:endParaRPr lang="en-US" altLang="zh-TW" sz="2800" dirty="0" smtClean="0">
              <a:latin typeface="+mj-lt"/>
              <a:ea typeface="標楷體" panose="03000509000000000000" pitchFamily="65" charset="-12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主題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 募資平台</a:t>
            </a:r>
            <a:endParaRPr lang="en-US" altLang="zh-TW" sz="2800" dirty="0" smtClean="0">
              <a:latin typeface="+mj-lt"/>
              <a:ea typeface="標楷體" panose="03000509000000000000" pitchFamily="65" charset="-12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組員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 黃冠融、何秉哲、黃琬庭、黃懷萱、藍筱雁</a:t>
            </a:r>
            <a:endParaRPr lang="en-US" altLang="zh-TW" sz="2800" dirty="0" smtClean="0">
              <a:latin typeface="+mj-lt"/>
              <a:ea typeface="標楷體" panose="03000509000000000000" pitchFamily="65" charset="-12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指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導老師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 陳 恭、廖峻鋒</a:t>
            </a:r>
            <a:endParaRPr lang="en-US" altLang="zh-TW" sz="2800" dirty="0" smtClean="0">
              <a:latin typeface="+mj-lt"/>
              <a:ea typeface="標楷體" panose="03000509000000000000" pitchFamily="65" charset="-12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簡報日期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</a:rPr>
              <a:t>2016/12/26</a:t>
            </a:r>
            <a:endParaRPr lang="zh-TW" altLang="en-US" sz="2800" dirty="0"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61579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126748" y="2975467"/>
            <a:ext cx="27341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模型</a:t>
            </a:r>
          </a:p>
        </p:txBody>
      </p:sp>
      <p:sp>
        <p:nvSpPr>
          <p:cNvPr id="222" name="Shape 222"/>
          <p:cNvSpPr/>
          <p:nvPr/>
        </p:nvSpPr>
        <p:spPr>
          <a:xfrm flipH="1">
            <a:off x="3060107" y="912135"/>
            <a:ext cx="9054" cy="4834552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3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787" y="0"/>
            <a:ext cx="752769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97" y="385764"/>
            <a:ext cx="11684421" cy="5986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系統分析 Sprint 2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126748" y="2975467"/>
            <a:ext cx="27341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模型</a:t>
            </a:r>
          </a:p>
        </p:txBody>
      </p:sp>
      <p:sp>
        <p:nvSpPr>
          <p:cNvPr id="222" name="Shape 222"/>
          <p:cNvSpPr/>
          <p:nvPr/>
        </p:nvSpPr>
        <p:spPr>
          <a:xfrm flipH="1">
            <a:off x="3060107" y="912135"/>
            <a:ext cx="9054" cy="4834552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3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787" y="0"/>
            <a:ext cx="7527694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344246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0"/>
            <a:ext cx="591101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ER-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844550"/>
            <a:ext cx="11468100" cy="516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系統分析 Sprint 3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708571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19" y="0"/>
            <a:ext cx="8506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36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754"/>
            <a:ext cx="4351283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05"/>
          <a:stretch/>
        </p:blipFill>
        <p:spPr>
          <a:xfrm>
            <a:off x="5375920" y="266929"/>
            <a:ext cx="6386633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66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205990" y="2070333"/>
            <a:ext cx="7780019" cy="2717334"/>
            <a:chOff x="2205990" y="1543050"/>
            <a:chExt cx="7780019" cy="2717334"/>
          </a:xfrm>
        </p:grpSpPr>
        <p:sp>
          <p:nvSpPr>
            <p:cNvPr id="7" name="文字方塊 6"/>
            <p:cNvSpPr txBox="1"/>
            <p:nvPr/>
          </p:nvSpPr>
          <p:spPr>
            <a:xfrm>
              <a:off x="2579559" y="3783330"/>
              <a:ext cx="703288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5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主講人：黃冠融</a:t>
              </a:r>
              <a:endParaRPr lang="zh-TW" altLang="en-US" sz="25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205990" y="1543050"/>
              <a:ext cx="7780019" cy="2240279"/>
              <a:chOff x="2205990" y="1543050"/>
              <a:chExt cx="7780019" cy="224027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335530" y="1668780"/>
                <a:ext cx="7520940" cy="1988820"/>
              </a:xfrm>
              <a:prstGeom prst="rect">
                <a:avLst/>
              </a:prstGeom>
              <a:solidFill>
                <a:srgbClr val="00B0F0">
                  <a:alpha val="8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5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|</a:t>
                </a:r>
                <a:r>
                  <a:rPr lang="zh-TW" altLang="en-US" sz="35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軟體工程概論</a:t>
                </a:r>
                <a:r>
                  <a:rPr lang="en-US" altLang="zh-TW" sz="35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|</a:t>
                </a:r>
              </a:p>
              <a:p>
                <a:pPr algn="ctr"/>
                <a:r>
                  <a:rPr lang="zh-TW" altLang="en-US" sz="35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第 三 組期末專案</a:t>
                </a:r>
                <a:endParaRPr lang="en-US" altLang="zh-TW" sz="3500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grpSp>
            <p:nvGrpSpPr>
              <p:cNvPr id="16" name="群組 15"/>
              <p:cNvGrpSpPr/>
              <p:nvPr/>
            </p:nvGrpSpPr>
            <p:grpSpPr>
              <a:xfrm>
                <a:off x="2205990" y="1543050"/>
                <a:ext cx="434340" cy="445770"/>
                <a:chOff x="2217420" y="1463040"/>
                <a:chExt cx="434340" cy="445770"/>
              </a:xfrm>
            </p:grpSpPr>
            <p:cxnSp>
              <p:nvCxnSpPr>
                <p:cNvPr id="10" name="直線接點 9"/>
                <p:cNvCxnSpPr/>
                <p:nvPr/>
              </p:nvCxnSpPr>
              <p:spPr>
                <a:xfrm>
                  <a:off x="2217420" y="1463040"/>
                  <a:ext cx="0" cy="44577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接點 11"/>
                <p:cNvCxnSpPr/>
                <p:nvPr/>
              </p:nvCxnSpPr>
              <p:spPr>
                <a:xfrm flipH="1">
                  <a:off x="2217420" y="1463040"/>
                  <a:ext cx="434340" cy="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群組 17"/>
              <p:cNvGrpSpPr/>
              <p:nvPr/>
            </p:nvGrpSpPr>
            <p:grpSpPr>
              <a:xfrm rot="10800000">
                <a:off x="9551669" y="3337559"/>
                <a:ext cx="434340" cy="445770"/>
                <a:chOff x="2217420" y="1463040"/>
                <a:chExt cx="434340" cy="445770"/>
              </a:xfrm>
            </p:grpSpPr>
            <p:cxnSp>
              <p:nvCxnSpPr>
                <p:cNvPr id="19" name="直線接點 18"/>
                <p:cNvCxnSpPr/>
                <p:nvPr/>
              </p:nvCxnSpPr>
              <p:spPr>
                <a:xfrm>
                  <a:off x="2217420" y="1463040"/>
                  <a:ext cx="0" cy="44577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接點 19"/>
                <p:cNvCxnSpPr/>
                <p:nvPr/>
              </p:nvCxnSpPr>
              <p:spPr>
                <a:xfrm flipH="1">
                  <a:off x="2217420" y="1463040"/>
                  <a:ext cx="434340" cy="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" y="-5021"/>
            <a:ext cx="12185444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6912" y="-35230"/>
            <a:ext cx="12225467" cy="689323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字方塊 12"/>
          <p:cNvSpPr txBox="1"/>
          <p:nvPr/>
        </p:nvSpPr>
        <p:spPr>
          <a:xfrm>
            <a:off x="119336" y="102911"/>
            <a:ext cx="388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第三組專案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</a:t>
            </a:r>
            <a:endParaRPr kumimoji="0" lang="en-US" altLang="zh-TW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42381" y="102911"/>
            <a:ext cx="1884131" cy="1548000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96200" y="106234"/>
            <a:ext cx="45245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專案回顧  </a:t>
            </a: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▼</a:t>
            </a: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專案管理與歷程  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Demo </a:t>
            </a: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心得  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158274" y="582444"/>
            <a:ext cx="1655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系統分析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158274" y="940177"/>
            <a:ext cx="1655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 smtClean="0">
                <a:solidFill>
                  <a:schemeClr val="bg1"/>
                </a:solidFill>
              </a:rPr>
              <a:t>專案</a:t>
            </a:r>
            <a:r>
              <a:rPr lang="zh-TW" altLang="en-US" dirty="0">
                <a:solidFill>
                  <a:schemeClr val="bg1"/>
                </a:solidFill>
              </a:rPr>
              <a:t>管理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158274" y="1297910"/>
            <a:ext cx="1655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 smtClean="0">
                <a:solidFill>
                  <a:schemeClr val="bg1"/>
                </a:solidFill>
              </a:rPr>
              <a:t>使用技術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8942381" y="927803"/>
            <a:ext cx="188413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接點 26"/>
          <p:cNvCxnSpPr/>
          <p:nvPr/>
        </p:nvCxnSpPr>
        <p:spPr>
          <a:xfrm>
            <a:off x="8942381" y="1277101"/>
            <a:ext cx="188413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線接點 27"/>
          <p:cNvCxnSpPr/>
          <p:nvPr/>
        </p:nvCxnSpPr>
        <p:spPr>
          <a:xfrm>
            <a:off x="8942381" y="537201"/>
            <a:ext cx="188413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字方塊 28"/>
          <p:cNvSpPr txBox="1"/>
          <p:nvPr/>
        </p:nvSpPr>
        <p:spPr>
          <a:xfrm>
            <a:off x="2787756" y="2398193"/>
            <a:ext cx="72023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流程圖: 結束點 29"/>
          <p:cNvSpPr/>
          <p:nvPr/>
        </p:nvSpPr>
        <p:spPr>
          <a:xfrm>
            <a:off x="5109525" y="5103844"/>
            <a:ext cx="1972950" cy="519348"/>
          </a:xfrm>
          <a:prstGeom prst="flowChartTerminator">
            <a:avLst/>
          </a:prstGeom>
          <a:solidFill>
            <a:srgbClr val="F05F40"/>
          </a:solidFill>
          <a:ln w="38100" cap="flat">
            <a:solidFill>
              <a:srgbClr val="F05F4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Rock</a:t>
            </a:r>
            <a:r>
              <a:rPr kumimoji="0" lang="en-US" altLang="zh-TW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and Roll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983517" y="2070333"/>
            <a:ext cx="822496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歷經一番辛苦的打拼</a:t>
            </a:r>
            <a:endParaRPr kumimoji="0" lang="en-US" altLang="zh-TW" sz="4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終於</a:t>
            </a:r>
            <a:r>
              <a:rPr lang="zh-TW" altLang="en-US" sz="4000" b="1" dirty="0">
                <a:solidFill>
                  <a:schemeClr val="bg1"/>
                </a:solidFill>
              </a:rPr>
              <a:t>看</a:t>
            </a:r>
            <a:r>
              <a:rPr kumimoji="0" lang="zh-TW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到終點了</a:t>
            </a:r>
            <a:endParaRPr kumimoji="0" lang="zh-TW" alt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5555940" y="3573016"/>
            <a:ext cx="1080120" cy="0"/>
          </a:xfrm>
          <a:prstGeom prst="line">
            <a:avLst/>
          </a:prstGeom>
          <a:noFill/>
          <a:ln w="38100" cap="flat">
            <a:solidFill>
              <a:srgbClr val="F05F4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文字方塊 33"/>
          <p:cNvSpPr txBox="1"/>
          <p:nvPr/>
        </p:nvSpPr>
        <p:spPr>
          <a:xfrm>
            <a:off x="2531604" y="4005064"/>
            <a:ext cx="71287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這個專案真的很多挑戰的地方，讓黃冠融來為大家介紹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17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ER-D_Ren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2" y="469777"/>
            <a:ext cx="11776396" cy="5918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專案管理與商業分析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533128" y="384628"/>
            <a:ext cx="111612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</a:pPr>
            <a:r>
              <a:rPr sz="6000" b="1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我們專案 Cover 到的地方</a:t>
            </a:r>
          </a:p>
        </p:txBody>
      </p:sp>
      <p:sp>
        <p:nvSpPr>
          <p:cNvPr id="246" name="Shape 246"/>
          <p:cNvSpPr/>
          <p:nvPr/>
        </p:nvSpPr>
        <p:spPr>
          <a:xfrm>
            <a:off x="533128" y="1988840"/>
            <a:ext cx="8315060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區塊鏈實作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資料庫實作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交易功能實作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ü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>
                <a:latin typeface="微軟正黑體"/>
                <a:ea typeface="微軟正黑體"/>
                <a:cs typeface="微軟正黑體"/>
              </a:rPr>
              <a:t>軟工要求的開發模式與流程</a:t>
            </a:r>
          </a:p>
        </p:txBody>
      </p:sp>
      <p:sp>
        <p:nvSpPr>
          <p:cNvPr id="7" name="Shape 295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526530" y="329709"/>
            <a:ext cx="10657184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z="6000" b="1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我們專案沒 Cover 到的地方</a:t>
            </a:r>
          </a:p>
        </p:txBody>
      </p:sp>
      <p:sp>
        <p:nvSpPr>
          <p:cNvPr id="249" name="Shape 249"/>
          <p:cNvSpPr/>
          <p:nvPr/>
        </p:nvSpPr>
        <p:spPr>
          <a:xfrm>
            <a:off x="533128" y="1988840"/>
            <a:ext cx="8315060" cy="355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金融領域相關知識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法規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登入登出功能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>
                <a:latin typeface="微軟正黑體"/>
                <a:ea typeface="微軟正黑體"/>
                <a:cs typeface="微軟正黑體"/>
              </a:rPr>
              <a:t>良好的 UI/UX </a:t>
            </a:r>
            <a:r>
              <a:rPr sz="2500" dirty="0" err="1" smtClean="0">
                <a:latin typeface="微軟正黑體"/>
                <a:ea typeface="微軟正黑體"/>
                <a:cs typeface="微軟正黑體"/>
              </a:rPr>
              <a:t>設計</a:t>
            </a: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p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2500" dirty="0" smtClean="0">
                <a:latin typeface="微軟正黑體"/>
                <a:ea typeface="微軟正黑體"/>
                <a:cs typeface="微軟正黑體"/>
              </a:rPr>
              <a:t>每個專案目前沒有獨自的交易紀錄</a:t>
            </a:r>
            <a:endParaRPr sz="25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" name="Shape 295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533128" y="313868"/>
            <a:ext cx="760575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6000" b="1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</a:rPr>
              <a:t>SWOT</a:t>
            </a:r>
          </a:p>
        </p:txBody>
      </p:sp>
      <p:sp>
        <p:nvSpPr>
          <p:cNvPr id="3" name="Shape 295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767408" y="1844824"/>
            <a:ext cx="10513168" cy="3554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2500" b="1" u="sng" dirty="0" smtClean="0">
                <a:latin typeface="微軟正黑體"/>
                <a:ea typeface="微軟正黑體"/>
                <a:cs typeface="微軟正黑體"/>
              </a:rPr>
              <a:t>跟</a:t>
            </a:r>
            <a:r>
              <a:rPr lang="en-US" altLang="zh-TW" sz="2500" b="1" u="sng" dirty="0" smtClean="0">
                <a:latin typeface="微軟正黑體"/>
                <a:ea typeface="微軟正黑體"/>
                <a:cs typeface="微軟正黑體"/>
              </a:rPr>
              <a:t>flying V</a:t>
            </a:r>
            <a:r>
              <a:rPr lang="zh-TW" altLang="en-US" sz="2500" b="1" u="sng" dirty="0" smtClean="0">
                <a:latin typeface="微軟正黑體"/>
                <a:ea typeface="微軟正黑體"/>
                <a:cs typeface="微軟正黑體"/>
              </a:rPr>
              <a:t>做</a:t>
            </a:r>
            <a:r>
              <a:rPr lang="en-US" altLang="zh-TW" sz="2500" b="1" u="sng" dirty="0" smtClean="0">
                <a:latin typeface="微軟正黑體"/>
                <a:ea typeface="微軟正黑體"/>
                <a:cs typeface="微軟正黑體"/>
              </a:rPr>
              <a:t>SWOT</a:t>
            </a:r>
            <a:r>
              <a:rPr lang="zh-TW" altLang="en-US" sz="2500" b="1" u="sng" dirty="0" smtClean="0">
                <a:latin typeface="微軟正黑體"/>
                <a:ea typeface="微軟正黑體"/>
                <a:cs typeface="微軟正黑體"/>
              </a:rPr>
              <a:t>分析</a:t>
            </a:r>
            <a:endParaRPr lang="en-US" altLang="zh-TW" sz="2500" b="1" u="sng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altLang="zh-TW"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2500" dirty="0" smtClean="0">
                <a:latin typeface="微軟正黑體"/>
                <a:ea typeface="微軟正黑體"/>
                <a:cs typeface="微軟正黑體"/>
              </a:rPr>
              <a:t>Strength:</a:t>
            </a:r>
            <a:r>
              <a:rPr lang="zh-TW" altLang="en-US" sz="2500" dirty="0" smtClean="0">
                <a:latin typeface="微軟正黑體"/>
                <a:ea typeface="微軟正黑體"/>
                <a:cs typeface="微軟正黑體"/>
              </a:rPr>
              <a:t>可以看得到每個專案用錢的流向以及用在哪</a:t>
            </a:r>
            <a:endParaRPr lang="en-US" altLang="zh-TW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altLang="zh-TW"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2500" dirty="0">
                <a:latin typeface="微軟正黑體"/>
                <a:ea typeface="微軟正黑體"/>
                <a:cs typeface="微軟正黑體"/>
              </a:rPr>
              <a:t>Weaknesses</a:t>
            </a:r>
            <a:r>
              <a:rPr lang="en-US" altLang="zh-TW" sz="25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sz="2500" dirty="0" smtClean="0">
                <a:latin typeface="微軟正黑體"/>
                <a:ea typeface="微軟正黑體"/>
                <a:cs typeface="微軟正黑體"/>
              </a:rPr>
              <a:t>豐富的</a:t>
            </a:r>
            <a:r>
              <a:rPr lang="en-US" altLang="zh-TW" sz="2500" dirty="0" smtClean="0">
                <a:latin typeface="微軟正黑體"/>
                <a:ea typeface="微軟正黑體"/>
                <a:cs typeface="微軟正黑體"/>
              </a:rPr>
              <a:t>UI</a:t>
            </a:r>
            <a:r>
              <a:rPr lang="zh-TW" altLang="en-US" sz="2500" dirty="0" smtClean="0">
                <a:latin typeface="微軟正黑體"/>
                <a:ea typeface="微軟正黑體"/>
                <a:cs typeface="微軟正黑體"/>
              </a:rPr>
              <a:t>以及登入登出的功能</a:t>
            </a:r>
            <a:endParaRPr lang="en-US" altLang="zh-TW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altLang="zh-TW"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2500" dirty="0">
                <a:latin typeface="微軟正黑體"/>
                <a:ea typeface="微軟正黑體"/>
                <a:cs typeface="微軟正黑體"/>
              </a:rPr>
              <a:t>Opportunities</a:t>
            </a:r>
            <a:r>
              <a:rPr lang="en-US" altLang="zh-TW" sz="25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sz="2500" dirty="0" smtClean="0">
                <a:latin typeface="微軟正黑體"/>
                <a:ea typeface="微軟正黑體"/>
                <a:cs typeface="微軟正黑體"/>
              </a:rPr>
              <a:t>利用區塊鍊的公開透明的優勢</a:t>
            </a:r>
            <a:endParaRPr lang="en-US" altLang="zh-TW" sz="2500" dirty="0" smtClean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altLang="zh-TW" sz="2500" dirty="0">
              <a:latin typeface="微軟正黑體"/>
              <a:ea typeface="微軟正黑體"/>
              <a:cs typeface="微軟正黑體"/>
            </a:endParaRPr>
          </a:p>
          <a:p>
            <a:pPr marL="342900" indent="-342900">
              <a:buFont typeface="Wingdings" charset="2"/>
              <a:buChar char="l"/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2500" dirty="0">
                <a:latin typeface="微軟正黑體"/>
                <a:ea typeface="微軟正黑體"/>
                <a:cs typeface="微軟正黑體"/>
              </a:rPr>
              <a:t>Threats</a:t>
            </a:r>
            <a:r>
              <a:rPr lang="en-US" altLang="zh-TW" sz="25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sz="2500" dirty="0" smtClean="0">
                <a:latin typeface="微軟正黑體"/>
                <a:ea typeface="微軟正黑體"/>
                <a:cs typeface="微軟正黑體"/>
              </a:rPr>
              <a:t>介面以及技術還沒有成熟</a:t>
            </a:r>
            <a:endParaRPr lang="zh-TW" altLang="en-US" sz="2500" dirty="0">
              <a:latin typeface="微軟正黑體"/>
              <a:ea typeface="微軟正黑體"/>
              <a:cs typeface="微軟正黑體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57"/>
          <p:cNvGrpSpPr/>
          <p:nvPr/>
        </p:nvGrpSpPr>
        <p:grpSpPr>
          <a:xfrm>
            <a:off x="-253498" y="1304260"/>
            <a:ext cx="3600002" cy="3600001"/>
            <a:chOff x="0" y="0"/>
            <a:chExt cx="3600000" cy="3600000"/>
          </a:xfrm>
        </p:grpSpPr>
        <p:sp>
          <p:nvSpPr>
            <p:cNvPr id="253" name="Shape 253"/>
            <p:cNvSpPr/>
            <p:nvPr/>
          </p:nvSpPr>
          <p:spPr>
            <a:xfrm>
              <a:off x="-1" y="-1"/>
              <a:ext cx="3600002" cy="3600002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5000" b="1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grpSp>
          <p:nvGrpSpPr>
            <p:cNvPr id="256" name="Group 256"/>
            <p:cNvGrpSpPr/>
            <p:nvPr/>
          </p:nvGrpSpPr>
          <p:grpSpPr>
            <a:xfrm>
              <a:off x="539999" y="539999"/>
              <a:ext cx="2520002" cy="2520002"/>
              <a:chOff x="0" y="0"/>
              <a:chExt cx="2520000" cy="2520000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-1" y="-1"/>
                <a:ext cx="2520002" cy="2520002"/>
              </a:xfrm>
              <a:prstGeom prst="ellipse">
                <a:avLst/>
              </a:prstGeom>
              <a:solidFill>
                <a:srgbClr val="00B0F0"/>
              </a:solidFill>
              <a:ln w="12700" cap="flat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5000" b="1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369044" y="325280"/>
                <a:ext cx="1781912" cy="186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5000" b="1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專案管理</a:t>
                </a:r>
              </a:p>
            </p:txBody>
          </p:sp>
        </p:grpSp>
      </p:grpSp>
      <p:grpSp>
        <p:nvGrpSpPr>
          <p:cNvPr id="264" name="Group 264"/>
          <p:cNvGrpSpPr/>
          <p:nvPr/>
        </p:nvGrpSpPr>
        <p:grpSpPr>
          <a:xfrm>
            <a:off x="2986502" y="454957"/>
            <a:ext cx="9294251" cy="778273"/>
            <a:chOff x="0" y="0"/>
            <a:chExt cx="9294250" cy="778272"/>
          </a:xfrm>
        </p:grpSpPr>
        <p:sp>
          <p:nvSpPr>
            <p:cNvPr id="258" name="Shape 258"/>
            <p:cNvSpPr/>
            <p:nvPr/>
          </p:nvSpPr>
          <p:spPr>
            <a:xfrm>
              <a:off x="0" y="0"/>
              <a:ext cx="720000" cy="720001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63" name="Group 263"/>
            <p:cNvGrpSpPr/>
            <p:nvPr/>
          </p:nvGrpSpPr>
          <p:grpSpPr>
            <a:xfrm>
              <a:off x="719999" y="-1"/>
              <a:ext cx="8574252" cy="778274"/>
              <a:chOff x="0" y="0"/>
              <a:chExt cx="8574250" cy="778272"/>
            </a:xfrm>
          </p:grpSpPr>
          <p:grpSp>
            <p:nvGrpSpPr>
              <p:cNvPr id="261" name="Group 261"/>
              <p:cNvGrpSpPr/>
              <p:nvPr/>
            </p:nvGrpSpPr>
            <p:grpSpPr>
              <a:xfrm>
                <a:off x="0" y="-1"/>
                <a:ext cx="7922259" cy="408942"/>
                <a:chOff x="0" y="0"/>
                <a:chExt cx="7922258" cy="408940"/>
              </a:xfrm>
            </p:grpSpPr>
            <p:sp>
              <p:nvSpPr>
                <p:cNvPr id="259" name="Shape 259"/>
                <p:cNvSpPr/>
                <p:nvPr/>
              </p:nvSpPr>
              <p:spPr>
                <a:xfrm>
                  <a:off x="0" y="0"/>
                  <a:ext cx="7915748" cy="4089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b="1">
                      <a:latin typeface="微軟正黑體"/>
                      <a:ea typeface="微軟正黑體"/>
                      <a:cs typeface="微軟正黑體"/>
                      <a:sym typeface="微軟正黑體"/>
                    </a:defRPr>
                  </a:lvl1pPr>
                </a:lstStyle>
                <a:p>
                  <a:r>
                    <a:t>範疇管理。</a:t>
                  </a:r>
                </a:p>
              </p:txBody>
            </p:sp>
            <p:sp>
              <p:nvSpPr>
                <p:cNvPr id="260" name="Shape 260"/>
                <p:cNvSpPr/>
                <p:nvPr/>
              </p:nvSpPr>
              <p:spPr>
                <a:xfrm>
                  <a:off x="6511" y="354822"/>
                  <a:ext cx="7915748" cy="1"/>
                </a:xfrm>
                <a:prstGeom prst="line">
                  <a:avLst/>
                </a:prstGeom>
                <a:noFill/>
                <a:ln w="28575" cap="flat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62" name="Shape 262"/>
              <p:cNvSpPr/>
              <p:nvPr/>
            </p:nvSpPr>
            <p:spPr>
              <a:xfrm>
                <a:off x="0" y="369332"/>
                <a:ext cx="8574251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確認作業開發範圍，以達最大利益。</a:t>
                </a:r>
              </a:p>
            </p:txBody>
          </p:sp>
        </p:grpSp>
      </p:grpSp>
      <p:grpSp>
        <p:nvGrpSpPr>
          <p:cNvPr id="271" name="Group 271"/>
          <p:cNvGrpSpPr/>
          <p:nvPr/>
        </p:nvGrpSpPr>
        <p:grpSpPr>
          <a:xfrm>
            <a:off x="2986502" y="2041468"/>
            <a:ext cx="9294251" cy="778273"/>
            <a:chOff x="0" y="0"/>
            <a:chExt cx="9294250" cy="778272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720000" cy="720001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0" name="Group 270"/>
            <p:cNvGrpSpPr/>
            <p:nvPr/>
          </p:nvGrpSpPr>
          <p:grpSpPr>
            <a:xfrm>
              <a:off x="719999" y="-1"/>
              <a:ext cx="8574252" cy="778274"/>
              <a:chOff x="0" y="0"/>
              <a:chExt cx="8574250" cy="778272"/>
            </a:xfrm>
          </p:grpSpPr>
          <p:grpSp>
            <p:nvGrpSpPr>
              <p:cNvPr id="268" name="Group 268"/>
              <p:cNvGrpSpPr/>
              <p:nvPr/>
            </p:nvGrpSpPr>
            <p:grpSpPr>
              <a:xfrm>
                <a:off x="0" y="-1"/>
                <a:ext cx="7922259" cy="408942"/>
                <a:chOff x="0" y="0"/>
                <a:chExt cx="7922258" cy="408940"/>
              </a:xfrm>
            </p:grpSpPr>
            <p:sp>
              <p:nvSpPr>
                <p:cNvPr id="266" name="Shape 266"/>
                <p:cNvSpPr/>
                <p:nvPr/>
              </p:nvSpPr>
              <p:spPr>
                <a:xfrm>
                  <a:off x="0" y="0"/>
                  <a:ext cx="7915748" cy="4089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b="1">
                      <a:latin typeface="微軟正黑體"/>
                      <a:ea typeface="微軟正黑體"/>
                      <a:cs typeface="微軟正黑體"/>
                      <a:sym typeface="微軟正黑體"/>
                    </a:defRPr>
                  </a:lvl1pPr>
                </a:lstStyle>
                <a:p>
                  <a:r>
                    <a:t>風險管理。</a:t>
                  </a:r>
                </a:p>
              </p:txBody>
            </p:sp>
            <p:sp>
              <p:nvSpPr>
                <p:cNvPr id="267" name="Shape 267"/>
                <p:cNvSpPr/>
                <p:nvPr/>
              </p:nvSpPr>
              <p:spPr>
                <a:xfrm>
                  <a:off x="6511" y="354822"/>
                  <a:ext cx="7915748" cy="1"/>
                </a:xfrm>
                <a:prstGeom prst="line">
                  <a:avLst/>
                </a:prstGeom>
                <a:noFill/>
                <a:ln w="28575" cap="flat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69" name="Shape 269"/>
              <p:cNvSpPr/>
              <p:nvPr/>
            </p:nvSpPr>
            <p:spPr>
              <a:xfrm>
                <a:off x="0" y="369332"/>
                <a:ext cx="8574251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及早辨識風險，以便風險發生時快速採取相對應行動。</a:t>
                </a:r>
              </a:p>
            </p:txBody>
          </p:sp>
        </p:grpSp>
      </p:grpSp>
      <p:grpSp>
        <p:nvGrpSpPr>
          <p:cNvPr id="278" name="Group 278"/>
          <p:cNvGrpSpPr/>
          <p:nvPr/>
        </p:nvGrpSpPr>
        <p:grpSpPr>
          <a:xfrm>
            <a:off x="2986502" y="3627978"/>
            <a:ext cx="9294251" cy="778273"/>
            <a:chOff x="0" y="0"/>
            <a:chExt cx="9294250" cy="778272"/>
          </a:xfrm>
        </p:grpSpPr>
        <p:sp>
          <p:nvSpPr>
            <p:cNvPr id="272" name="Shape 272"/>
            <p:cNvSpPr/>
            <p:nvPr/>
          </p:nvSpPr>
          <p:spPr>
            <a:xfrm>
              <a:off x="0" y="0"/>
              <a:ext cx="720000" cy="720001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7" name="Group 277"/>
            <p:cNvGrpSpPr/>
            <p:nvPr/>
          </p:nvGrpSpPr>
          <p:grpSpPr>
            <a:xfrm>
              <a:off x="719999" y="-1"/>
              <a:ext cx="8574252" cy="778274"/>
              <a:chOff x="0" y="0"/>
              <a:chExt cx="8574250" cy="778272"/>
            </a:xfrm>
          </p:grpSpPr>
          <p:grpSp>
            <p:nvGrpSpPr>
              <p:cNvPr id="275" name="Group 275"/>
              <p:cNvGrpSpPr/>
              <p:nvPr/>
            </p:nvGrpSpPr>
            <p:grpSpPr>
              <a:xfrm>
                <a:off x="0" y="-1"/>
                <a:ext cx="7922259" cy="408942"/>
                <a:chOff x="0" y="0"/>
                <a:chExt cx="7922258" cy="408940"/>
              </a:xfrm>
            </p:grpSpPr>
            <p:sp>
              <p:nvSpPr>
                <p:cNvPr id="273" name="Shape 273"/>
                <p:cNvSpPr/>
                <p:nvPr/>
              </p:nvSpPr>
              <p:spPr>
                <a:xfrm>
                  <a:off x="0" y="0"/>
                  <a:ext cx="7915748" cy="4089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b="1">
                      <a:latin typeface="微軟正黑體"/>
                      <a:ea typeface="微軟正黑體"/>
                      <a:cs typeface="微軟正黑體"/>
                      <a:sym typeface="微軟正黑體"/>
                    </a:defRPr>
                  </a:lvl1pPr>
                </a:lstStyle>
                <a:p>
                  <a:r>
                    <a:t>時間管理。</a:t>
                  </a:r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6511" y="354822"/>
                  <a:ext cx="7915748" cy="1"/>
                </a:xfrm>
                <a:prstGeom prst="line">
                  <a:avLst/>
                </a:prstGeom>
                <a:noFill/>
                <a:ln w="28575" cap="flat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76" name="Shape 276"/>
              <p:cNvSpPr/>
              <p:nvPr/>
            </p:nvSpPr>
            <p:spPr>
              <a:xfrm>
                <a:off x="0" y="369332"/>
                <a:ext cx="8574251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讓團員在可以應付的情況下，準時完成工作，也不會過度勞累。</a:t>
                </a:r>
              </a:p>
            </p:txBody>
          </p:sp>
        </p:grpSp>
      </p:grpSp>
      <p:grpSp>
        <p:nvGrpSpPr>
          <p:cNvPr id="285" name="Group 285"/>
          <p:cNvGrpSpPr/>
          <p:nvPr/>
        </p:nvGrpSpPr>
        <p:grpSpPr>
          <a:xfrm>
            <a:off x="2986502" y="5214489"/>
            <a:ext cx="9294251" cy="778273"/>
            <a:chOff x="0" y="0"/>
            <a:chExt cx="9294250" cy="778272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720000" cy="720001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84" name="Group 284"/>
            <p:cNvGrpSpPr/>
            <p:nvPr/>
          </p:nvGrpSpPr>
          <p:grpSpPr>
            <a:xfrm>
              <a:off x="719999" y="-1"/>
              <a:ext cx="8574252" cy="778274"/>
              <a:chOff x="0" y="0"/>
              <a:chExt cx="8574250" cy="778272"/>
            </a:xfrm>
          </p:grpSpPr>
          <p:grpSp>
            <p:nvGrpSpPr>
              <p:cNvPr id="282" name="Group 282"/>
              <p:cNvGrpSpPr/>
              <p:nvPr/>
            </p:nvGrpSpPr>
            <p:grpSpPr>
              <a:xfrm>
                <a:off x="0" y="-1"/>
                <a:ext cx="7922259" cy="408942"/>
                <a:chOff x="0" y="0"/>
                <a:chExt cx="7922258" cy="408940"/>
              </a:xfrm>
            </p:grpSpPr>
            <p:sp>
              <p:nvSpPr>
                <p:cNvPr id="280" name="Shape 280"/>
                <p:cNvSpPr/>
                <p:nvPr/>
              </p:nvSpPr>
              <p:spPr>
                <a:xfrm>
                  <a:off x="0" y="0"/>
                  <a:ext cx="7915748" cy="4089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b="1">
                      <a:latin typeface="微軟正黑體"/>
                      <a:ea typeface="微軟正黑體"/>
                      <a:cs typeface="微軟正黑體"/>
                      <a:sym typeface="微軟正黑體"/>
                    </a:defRPr>
                  </a:lvl1pPr>
                </a:lstStyle>
                <a:p>
                  <a:r>
                    <a:t>人力與利害關係人管理。</a:t>
                  </a:r>
                </a:p>
              </p:txBody>
            </p:sp>
            <p:sp>
              <p:nvSpPr>
                <p:cNvPr id="281" name="Shape 281"/>
                <p:cNvSpPr/>
                <p:nvPr/>
              </p:nvSpPr>
              <p:spPr>
                <a:xfrm>
                  <a:off x="6511" y="354822"/>
                  <a:ext cx="7915748" cy="1"/>
                </a:xfrm>
                <a:prstGeom prst="line">
                  <a:avLst/>
                </a:prstGeom>
                <a:noFill/>
                <a:ln w="28575" cap="flat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83" name="Shape 283"/>
              <p:cNvSpPr/>
              <p:nvPr/>
            </p:nvSpPr>
            <p:spPr>
              <a:xfrm>
                <a:off x="0" y="369332"/>
                <a:ext cx="8574251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讓團員可以互相支援，分擔工作，知道專案可以找誰諮詢等。</a:t>
                </a:r>
              </a:p>
            </p:txBody>
          </p:sp>
        </p:grpSp>
      </p:grpSp>
      <p:cxnSp>
        <p:nvCxnSpPr>
          <p:cNvPr id="3" name="直線接點 2"/>
          <p:cNvCxnSpPr>
            <a:stCxn id="253" idx="7"/>
            <a:endCxn id="258" idx="7"/>
          </p:cNvCxnSpPr>
          <p:nvPr/>
        </p:nvCxnSpPr>
        <p:spPr>
          <a:xfrm flipV="1">
            <a:off x="2819297" y="560399"/>
            <a:ext cx="781763" cy="1271068"/>
          </a:xfrm>
          <a:prstGeom prst="line">
            <a:avLst/>
          </a:prstGeom>
          <a:noFill/>
          <a:ln w="38100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線接點 4"/>
          <p:cNvCxnSpPr>
            <a:stCxn id="253" idx="5"/>
            <a:endCxn id="279" idx="5"/>
          </p:cNvCxnSpPr>
          <p:nvPr/>
        </p:nvCxnSpPr>
        <p:spPr>
          <a:xfrm>
            <a:off x="2819297" y="4377054"/>
            <a:ext cx="781763" cy="1451995"/>
          </a:xfrm>
          <a:prstGeom prst="line">
            <a:avLst/>
          </a:prstGeom>
          <a:noFill/>
          <a:ln w="38100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團隊進度與程式碼管理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73307" y="508957"/>
            <a:ext cx="1051560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/>
              <a:t>結對編程</a:t>
            </a:r>
          </a:p>
        </p:txBody>
      </p:sp>
      <p:sp>
        <p:nvSpPr>
          <p:cNvPr id="295" name="Shape 295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6" name="image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825" y="1895885"/>
            <a:ext cx="6822563" cy="46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73307" y="414953"/>
            <a:ext cx="10515601" cy="94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Scrum</a:t>
            </a:r>
          </a:p>
        </p:txBody>
      </p:sp>
      <p:sp>
        <p:nvSpPr>
          <p:cNvPr id="299" name="Shape 299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Shape 300"/>
          <p:cNvSpPr/>
          <p:nvPr/>
        </p:nvSpPr>
        <p:spPr>
          <a:xfrm rot="13444746">
            <a:off x="869388" y="1923700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rot="13444746">
            <a:off x="869386" y="2865099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 rot="13444746">
            <a:off x="869388" y="3806499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 rot="13444746">
            <a:off x="869385" y="4747898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 rot="13444746">
            <a:off x="869385" y="5689296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624208" y="1865173"/>
            <a:ext cx="34490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/>
              <a:t>專注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使工作精準完成</a:t>
            </a:r>
          </a:p>
        </p:txBody>
      </p:sp>
      <p:sp>
        <p:nvSpPr>
          <p:cNvPr id="306" name="Shape 306"/>
          <p:cNvSpPr/>
          <p:nvPr/>
        </p:nvSpPr>
        <p:spPr>
          <a:xfrm>
            <a:off x="1624208" y="2809405"/>
            <a:ext cx="50365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尊重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應尊重團隊的每個人的看法</a:t>
            </a:r>
          </a:p>
        </p:txBody>
      </p:sp>
      <p:sp>
        <p:nvSpPr>
          <p:cNvPr id="307" name="Shape 307"/>
          <p:cNvSpPr/>
          <p:nvPr/>
        </p:nvSpPr>
        <p:spPr>
          <a:xfrm>
            <a:off x="1624208" y="3747971"/>
            <a:ext cx="69415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信任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一旦信任關係建立起來，開發會更為快速</a:t>
            </a:r>
          </a:p>
        </p:txBody>
      </p:sp>
      <p:sp>
        <p:nvSpPr>
          <p:cNvPr id="308" name="Shape 308"/>
          <p:cNvSpPr/>
          <p:nvPr/>
        </p:nvSpPr>
        <p:spPr>
          <a:xfrm>
            <a:off x="1624207" y="4689371"/>
            <a:ext cx="440155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承諾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準時完成應交付的工作</a:t>
            </a:r>
          </a:p>
        </p:txBody>
      </p:sp>
      <p:sp>
        <p:nvSpPr>
          <p:cNvPr id="309" name="Shape 309"/>
          <p:cNvSpPr/>
          <p:nvPr/>
        </p:nvSpPr>
        <p:spPr>
          <a:xfrm>
            <a:off x="1624208" y="5630769"/>
            <a:ext cx="874903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透明化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因為任何事情都是公開的，進而促使信任對方。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73307" y="508957"/>
            <a:ext cx="10515601" cy="94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Code Review</a:t>
            </a:r>
          </a:p>
        </p:txBody>
      </p:sp>
      <p:sp>
        <p:nvSpPr>
          <p:cNvPr id="312" name="Shape 312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 rot="13444746">
            <a:off x="869388" y="1923700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1624208" y="1865173"/>
            <a:ext cx="581914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每個程式碼的修改會讓相關負責人知道。</a:t>
            </a:r>
          </a:p>
        </p:txBody>
      </p:sp>
      <p:sp>
        <p:nvSpPr>
          <p:cNvPr id="315" name="Shape 315"/>
          <p:cNvSpPr/>
          <p:nvPr/>
        </p:nvSpPr>
        <p:spPr>
          <a:xfrm rot="13444746">
            <a:off x="869388" y="2905043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624208" y="2846515"/>
            <a:ext cx="550164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撰寫操作手冊使程式碼等資訊更加流通</a:t>
            </a:r>
          </a:p>
        </p:txBody>
      </p:sp>
      <p:sp>
        <p:nvSpPr>
          <p:cNvPr id="317" name="Shape 317"/>
          <p:cNvSpPr/>
          <p:nvPr/>
        </p:nvSpPr>
        <p:spPr>
          <a:xfrm rot="13444746">
            <a:off x="869388" y="3886384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1624208" y="3827857"/>
            <a:ext cx="426807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***降低技術債，降低 </a:t>
            </a:r>
            <a:r>
              <a:rPr>
                <a:latin typeface="Arial"/>
                <a:ea typeface="Arial"/>
                <a:cs typeface="Arial"/>
                <a:sym typeface="Arial"/>
              </a:rPr>
              <a:t>bug rate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專案快速回顧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主要使用的技術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631372" y="296885"/>
            <a:ext cx="10929257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智能合約技術</a:t>
            </a:r>
          </a:p>
        </p:txBody>
      </p:sp>
      <p:sp>
        <p:nvSpPr>
          <p:cNvPr id="324" name="Shape 324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2" r="31039" b="35656"/>
          <a:stretch/>
        </p:blipFill>
        <p:spPr bwMode="auto">
          <a:xfrm>
            <a:off x="631372" y="1360025"/>
            <a:ext cx="8975778" cy="538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4" t="9132" b="26948"/>
          <a:stretch/>
        </p:blipFill>
        <p:spPr bwMode="auto">
          <a:xfrm>
            <a:off x="2927648" y="1124"/>
            <a:ext cx="5832648" cy="679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748" y="2178000"/>
            <a:ext cx="7987201" cy="46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2385" y="2273270"/>
            <a:ext cx="2520001" cy="25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631372" y="296885"/>
            <a:ext cx="10929257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前端技術</a:t>
            </a:r>
          </a:p>
        </p:txBody>
      </p:sp>
      <p:sp>
        <p:nvSpPr>
          <p:cNvPr id="332" name="Shape 332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3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9839" y="4970981"/>
            <a:ext cx="3325092" cy="11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631372" y="296885"/>
            <a:ext cx="10929257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後端技術</a:t>
            </a:r>
          </a:p>
        </p:txBody>
      </p:sp>
      <p:sp>
        <p:nvSpPr>
          <p:cNvPr id="336" name="Shape 336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119" y="2194331"/>
            <a:ext cx="357187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4409037" y="3186820"/>
            <a:ext cx="1846908" cy="1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Shape 339"/>
          <p:cNvSpPr/>
          <p:nvPr/>
        </p:nvSpPr>
        <p:spPr>
          <a:xfrm flipH="1">
            <a:off x="4409037" y="4549600"/>
            <a:ext cx="1920231" cy="1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0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4158" y="2642460"/>
            <a:ext cx="5334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其他提升工作的技巧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533128" y="252584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技術學習</a:t>
            </a:r>
          </a:p>
        </p:txBody>
      </p:sp>
      <p:sp>
        <p:nvSpPr>
          <p:cNvPr id="346" name="Shape 346"/>
          <p:cNvSpPr/>
          <p:nvPr/>
        </p:nvSpPr>
        <p:spPr>
          <a:xfrm>
            <a:off x="533128" y="1334485"/>
            <a:ext cx="10929258" cy="10887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533128" y="1580991"/>
            <a:ext cx="10815271" cy="493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前端技術：學習利用 </a:t>
            </a:r>
            <a:r>
              <a:rPr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t> 把網頁實作出來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智能合約：使用</a:t>
            </a:r>
            <a:r>
              <a:rPr>
                <a:latin typeface="Arial"/>
                <a:ea typeface="Arial"/>
                <a:cs typeface="Arial"/>
                <a:sym typeface="Arial"/>
              </a:rPr>
              <a:t>browser solidity</a:t>
            </a:r>
            <a:r>
              <a:t>寫作並做初步使用測試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後端技術：</a:t>
            </a:r>
            <a:r>
              <a:rPr>
                <a:latin typeface="Arial"/>
                <a:ea typeface="Arial"/>
                <a:cs typeface="Arial"/>
                <a:sym typeface="Arial"/>
              </a:rPr>
              <a:t>Node.js + express + RESTful API </a:t>
            </a:r>
            <a:r>
              <a:t>將前端使用者資訊與後端資料庫資料做連結與互動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資料庫：透過</a:t>
            </a:r>
            <a:r>
              <a:rPr>
                <a:latin typeface="Arial"/>
                <a:ea typeface="Arial"/>
                <a:cs typeface="Arial"/>
                <a:sym typeface="Arial"/>
              </a:rPr>
              <a:t>mongoose</a:t>
            </a:r>
            <a:r>
              <a:t>模組操作資料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0"/>
            <a:ext cx="109982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807" y="0"/>
            <a:ext cx="709838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15.png"/>
          <p:cNvPicPr>
            <a:picLocks noChangeAspect="1"/>
          </p:cNvPicPr>
          <p:nvPr/>
        </p:nvPicPr>
        <p:blipFill>
          <a:blip r:embed="rId2">
            <a:extLst/>
          </a:blip>
          <a:srcRect t="2909" b="6460"/>
          <a:stretch>
            <a:fillRect/>
          </a:stretch>
        </p:blipFill>
        <p:spPr>
          <a:xfrm>
            <a:off x="168833" y="182880"/>
            <a:ext cx="11784410" cy="6675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6"/>
          <p:cNvGrpSpPr/>
          <p:nvPr/>
        </p:nvGrpSpPr>
        <p:grpSpPr>
          <a:xfrm>
            <a:off x="1469661" y="2403928"/>
            <a:ext cx="8970878" cy="2000763"/>
            <a:chOff x="0" y="0"/>
            <a:chExt cx="8970877" cy="2000761"/>
          </a:xfrm>
        </p:grpSpPr>
        <p:grpSp>
          <p:nvGrpSpPr>
            <p:cNvPr id="124" name="Group 124"/>
            <p:cNvGrpSpPr/>
            <p:nvPr/>
          </p:nvGrpSpPr>
          <p:grpSpPr>
            <a:xfrm>
              <a:off x="337758" y="-1"/>
              <a:ext cx="1034144" cy="1228531"/>
              <a:chOff x="0" y="0"/>
              <a:chExt cx="1034142" cy="1228529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105226" y="0"/>
                <a:ext cx="816084" cy="77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9"/>
                    </a:moveTo>
                    <a:lnTo>
                      <a:pt x="21600" y="17233"/>
                    </a:lnTo>
                    <a:lnTo>
                      <a:pt x="21544" y="16938"/>
                    </a:lnTo>
                    <a:lnTo>
                      <a:pt x="21432" y="16702"/>
                    </a:lnTo>
                    <a:lnTo>
                      <a:pt x="21320" y="16525"/>
                    </a:lnTo>
                    <a:lnTo>
                      <a:pt x="21152" y="16289"/>
                    </a:lnTo>
                    <a:lnTo>
                      <a:pt x="20984" y="16170"/>
                    </a:lnTo>
                    <a:lnTo>
                      <a:pt x="20761" y="15993"/>
                    </a:lnTo>
                    <a:lnTo>
                      <a:pt x="20537" y="15934"/>
                    </a:lnTo>
                    <a:lnTo>
                      <a:pt x="13990" y="13751"/>
                    </a:lnTo>
                    <a:lnTo>
                      <a:pt x="14493" y="13043"/>
                    </a:lnTo>
                    <a:lnTo>
                      <a:pt x="14941" y="12275"/>
                    </a:lnTo>
                    <a:lnTo>
                      <a:pt x="15333" y="11390"/>
                    </a:lnTo>
                    <a:lnTo>
                      <a:pt x="15668" y="10505"/>
                    </a:lnTo>
                    <a:lnTo>
                      <a:pt x="15948" y="9502"/>
                    </a:lnTo>
                    <a:lnTo>
                      <a:pt x="16116" y="8557"/>
                    </a:lnTo>
                    <a:lnTo>
                      <a:pt x="16228" y="7554"/>
                    </a:lnTo>
                    <a:lnTo>
                      <a:pt x="16284" y="6551"/>
                    </a:lnTo>
                    <a:lnTo>
                      <a:pt x="16172" y="5134"/>
                    </a:lnTo>
                    <a:lnTo>
                      <a:pt x="16060" y="4485"/>
                    </a:lnTo>
                    <a:lnTo>
                      <a:pt x="15892" y="3836"/>
                    </a:lnTo>
                    <a:lnTo>
                      <a:pt x="15668" y="3305"/>
                    </a:lnTo>
                    <a:lnTo>
                      <a:pt x="15445" y="2715"/>
                    </a:lnTo>
                    <a:lnTo>
                      <a:pt x="14773" y="1770"/>
                    </a:lnTo>
                    <a:lnTo>
                      <a:pt x="14437" y="1416"/>
                    </a:lnTo>
                    <a:lnTo>
                      <a:pt x="13542" y="708"/>
                    </a:lnTo>
                    <a:lnTo>
                      <a:pt x="13038" y="472"/>
                    </a:lnTo>
                    <a:lnTo>
                      <a:pt x="12535" y="295"/>
                    </a:lnTo>
                    <a:lnTo>
                      <a:pt x="11975" y="118"/>
                    </a:lnTo>
                    <a:lnTo>
                      <a:pt x="11416" y="59"/>
                    </a:lnTo>
                    <a:lnTo>
                      <a:pt x="10800" y="0"/>
                    </a:lnTo>
                    <a:lnTo>
                      <a:pt x="10184" y="59"/>
                    </a:lnTo>
                    <a:lnTo>
                      <a:pt x="9625" y="118"/>
                    </a:lnTo>
                    <a:lnTo>
                      <a:pt x="9065" y="295"/>
                    </a:lnTo>
                    <a:lnTo>
                      <a:pt x="8562" y="472"/>
                    </a:lnTo>
                    <a:lnTo>
                      <a:pt x="8058" y="708"/>
                    </a:lnTo>
                    <a:lnTo>
                      <a:pt x="7610" y="1062"/>
                    </a:lnTo>
                    <a:lnTo>
                      <a:pt x="6827" y="1770"/>
                    </a:lnTo>
                    <a:lnTo>
                      <a:pt x="6491" y="2243"/>
                    </a:lnTo>
                    <a:lnTo>
                      <a:pt x="6211" y="2715"/>
                    </a:lnTo>
                    <a:lnTo>
                      <a:pt x="5932" y="3305"/>
                    </a:lnTo>
                    <a:lnTo>
                      <a:pt x="5708" y="3836"/>
                    </a:lnTo>
                    <a:lnTo>
                      <a:pt x="5540" y="4485"/>
                    </a:lnTo>
                    <a:lnTo>
                      <a:pt x="5428" y="5134"/>
                    </a:lnTo>
                    <a:lnTo>
                      <a:pt x="5316" y="6551"/>
                    </a:lnTo>
                    <a:lnTo>
                      <a:pt x="5372" y="7554"/>
                    </a:lnTo>
                    <a:lnTo>
                      <a:pt x="5484" y="8557"/>
                    </a:lnTo>
                    <a:lnTo>
                      <a:pt x="5708" y="9502"/>
                    </a:lnTo>
                    <a:lnTo>
                      <a:pt x="5932" y="10505"/>
                    </a:lnTo>
                    <a:lnTo>
                      <a:pt x="6267" y="11390"/>
                    </a:lnTo>
                    <a:lnTo>
                      <a:pt x="6659" y="12275"/>
                    </a:lnTo>
                    <a:lnTo>
                      <a:pt x="7107" y="13043"/>
                    </a:lnTo>
                    <a:lnTo>
                      <a:pt x="7610" y="13751"/>
                    </a:lnTo>
                    <a:lnTo>
                      <a:pt x="1063" y="15934"/>
                    </a:lnTo>
                    <a:lnTo>
                      <a:pt x="839" y="15993"/>
                    </a:lnTo>
                    <a:lnTo>
                      <a:pt x="616" y="16170"/>
                    </a:lnTo>
                    <a:lnTo>
                      <a:pt x="448" y="16289"/>
                    </a:lnTo>
                    <a:lnTo>
                      <a:pt x="280" y="16525"/>
                    </a:lnTo>
                    <a:lnTo>
                      <a:pt x="168" y="16702"/>
                    </a:lnTo>
                    <a:lnTo>
                      <a:pt x="56" y="16938"/>
                    </a:lnTo>
                    <a:lnTo>
                      <a:pt x="0" y="17233"/>
                    </a:lnTo>
                    <a:lnTo>
                      <a:pt x="0" y="20302"/>
                    </a:lnTo>
                    <a:lnTo>
                      <a:pt x="112" y="20597"/>
                    </a:lnTo>
                    <a:lnTo>
                      <a:pt x="280" y="20892"/>
                    </a:lnTo>
                    <a:lnTo>
                      <a:pt x="448" y="21128"/>
                    </a:lnTo>
                    <a:lnTo>
                      <a:pt x="672" y="21305"/>
                    </a:lnTo>
                    <a:lnTo>
                      <a:pt x="951" y="21482"/>
                    </a:lnTo>
                    <a:lnTo>
                      <a:pt x="1231" y="21541"/>
                    </a:lnTo>
                    <a:lnTo>
                      <a:pt x="1567" y="21600"/>
                    </a:lnTo>
                    <a:lnTo>
                      <a:pt x="20089" y="21600"/>
                    </a:lnTo>
                    <a:lnTo>
                      <a:pt x="20369" y="21541"/>
                    </a:lnTo>
                    <a:lnTo>
                      <a:pt x="20705" y="21482"/>
                    </a:lnTo>
                    <a:lnTo>
                      <a:pt x="21152" y="21128"/>
                    </a:lnTo>
                    <a:lnTo>
                      <a:pt x="21376" y="20892"/>
                    </a:lnTo>
                    <a:lnTo>
                      <a:pt x="21600" y="20302"/>
                    </a:lnTo>
                    <a:lnTo>
                      <a:pt x="21600" y="17469"/>
                    </a:ln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23" name="Group 123"/>
              <p:cNvGrpSpPr/>
              <p:nvPr/>
            </p:nvGrpSpPr>
            <p:grpSpPr>
              <a:xfrm>
                <a:off x="0" y="877868"/>
                <a:ext cx="1034143" cy="350662"/>
                <a:chOff x="0" y="0"/>
                <a:chExt cx="1034142" cy="350661"/>
              </a:xfrm>
            </p:grpSpPr>
            <p:sp>
              <p:nvSpPr>
                <p:cNvPr id="121" name="Shape 121"/>
                <p:cNvSpPr/>
                <p:nvPr/>
              </p:nvSpPr>
              <p:spPr>
                <a:xfrm>
                  <a:off x="0" y="3880"/>
                  <a:ext cx="1034143" cy="342901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2" name="Shape 122"/>
                <p:cNvSpPr/>
                <p:nvPr/>
              </p:nvSpPr>
              <p:spPr>
                <a:xfrm>
                  <a:off x="0" y="0"/>
                  <a:ext cx="1034143" cy="3506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PO/SM</a:t>
                  </a:r>
                </a:p>
              </p:txBody>
            </p:sp>
          </p:grpSp>
        </p:grpSp>
        <p:grpSp>
          <p:nvGrpSpPr>
            <p:cNvPr id="130" name="Group 130"/>
            <p:cNvGrpSpPr/>
            <p:nvPr/>
          </p:nvGrpSpPr>
          <p:grpSpPr>
            <a:xfrm>
              <a:off x="1906056" y="514356"/>
              <a:ext cx="1083313" cy="259445"/>
              <a:chOff x="0" y="0"/>
              <a:chExt cx="1083311" cy="259443"/>
            </a:xfrm>
          </p:grpSpPr>
          <p:sp>
            <p:nvSpPr>
              <p:cNvPr id="125" name="Shape 125"/>
              <p:cNvSpPr/>
              <p:nvPr/>
            </p:nvSpPr>
            <p:spPr>
              <a:xfrm>
                <a:off x="-1" y="0"/>
                <a:ext cx="259445" cy="259444"/>
              </a:xfrm>
              <a:prstGeom prst="chevron">
                <a:avLst>
                  <a:gd name="adj" fmla="val 50000"/>
                </a:avLst>
              </a:prstGeom>
              <a:solidFill>
                <a:srgbClr val="0070C0"/>
              </a:solidFill>
              <a:ln w="12700" cap="flat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195883" y="0"/>
                <a:ext cx="259445" cy="259444"/>
              </a:xfrm>
              <a:prstGeom prst="chevron">
                <a:avLst>
                  <a:gd name="adj" fmla="val 50000"/>
                </a:avLst>
              </a:prstGeom>
              <a:noFill/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403437" y="0"/>
                <a:ext cx="259445" cy="259444"/>
              </a:xfrm>
              <a:prstGeom prst="chevron">
                <a:avLst>
                  <a:gd name="adj" fmla="val 50000"/>
                </a:avLst>
              </a:prstGeom>
              <a:noFill/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616313" y="0"/>
                <a:ext cx="259445" cy="259444"/>
              </a:xfrm>
              <a:prstGeom prst="chevron">
                <a:avLst>
                  <a:gd name="adj" fmla="val 50000"/>
                </a:avLst>
              </a:prstGeom>
              <a:noFill/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823868" y="0"/>
                <a:ext cx="259444" cy="259444"/>
              </a:xfrm>
              <a:prstGeom prst="chevron">
                <a:avLst>
                  <a:gd name="adj" fmla="val 50000"/>
                </a:avLst>
              </a:prstGeom>
              <a:noFill/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3354189" y="31752"/>
              <a:ext cx="1034144" cy="1228531"/>
              <a:chOff x="0" y="0"/>
              <a:chExt cx="1034142" cy="1228529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105226" y="0"/>
                <a:ext cx="816084" cy="77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9"/>
                    </a:moveTo>
                    <a:lnTo>
                      <a:pt x="21600" y="17233"/>
                    </a:lnTo>
                    <a:lnTo>
                      <a:pt x="21544" y="16938"/>
                    </a:lnTo>
                    <a:lnTo>
                      <a:pt x="21432" y="16702"/>
                    </a:lnTo>
                    <a:lnTo>
                      <a:pt x="21320" y="16525"/>
                    </a:lnTo>
                    <a:lnTo>
                      <a:pt x="21152" y="16289"/>
                    </a:lnTo>
                    <a:lnTo>
                      <a:pt x="20984" y="16170"/>
                    </a:lnTo>
                    <a:lnTo>
                      <a:pt x="20761" y="15993"/>
                    </a:lnTo>
                    <a:lnTo>
                      <a:pt x="20537" y="15934"/>
                    </a:lnTo>
                    <a:lnTo>
                      <a:pt x="13990" y="13751"/>
                    </a:lnTo>
                    <a:lnTo>
                      <a:pt x="14493" y="13043"/>
                    </a:lnTo>
                    <a:lnTo>
                      <a:pt x="14941" y="12275"/>
                    </a:lnTo>
                    <a:lnTo>
                      <a:pt x="15333" y="11390"/>
                    </a:lnTo>
                    <a:lnTo>
                      <a:pt x="15668" y="10505"/>
                    </a:lnTo>
                    <a:lnTo>
                      <a:pt x="15948" y="9502"/>
                    </a:lnTo>
                    <a:lnTo>
                      <a:pt x="16116" y="8557"/>
                    </a:lnTo>
                    <a:lnTo>
                      <a:pt x="16228" y="7554"/>
                    </a:lnTo>
                    <a:lnTo>
                      <a:pt x="16284" y="6551"/>
                    </a:lnTo>
                    <a:lnTo>
                      <a:pt x="16172" y="5134"/>
                    </a:lnTo>
                    <a:lnTo>
                      <a:pt x="16060" y="4485"/>
                    </a:lnTo>
                    <a:lnTo>
                      <a:pt x="15892" y="3836"/>
                    </a:lnTo>
                    <a:lnTo>
                      <a:pt x="15668" y="3305"/>
                    </a:lnTo>
                    <a:lnTo>
                      <a:pt x="15445" y="2715"/>
                    </a:lnTo>
                    <a:lnTo>
                      <a:pt x="14773" y="1770"/>
                    </a:lnTo>
                    <a:lnTo>
                      <a:pt x="14437" y="1416"/>
                    </a:lnTo>
                    <a:lnTo>
                      <a:pt x="13542" y="708"/>
                    </a:lnTo>
                    <a:lnTo>
                      <a:pt x="13038" y="472"/>
                    </a:lnTo>
                    <a:lnTo>
                      <a:pt x="12535" y="295"/>
                    </a:lnTo>
                    <a:lnTo>
                      <a:pt x="11975" y="118"/>
                    </a:lnTo>
                    <a:lnTo>
                      <a:pt x="11416" y="59"/>
                    </a:lnTo>
                    <a:lnTo>
                      <a:pt x="10800" y="0"/>
                    </a:lnTo>
                    <a:lnTo>
                      <a:pt x="10184" y="59"/>
                    </a:lnTo>
                    <a:lnTo>
                      <a:pt x="9625" y="118"/>
                    </a:lnTo>
                    <a:lnTo>
                      <a:pt x="9065" y="295"/>
                    </a:lnTo>
                    <a:lnTo>
                      <a:pt x="8562" y="472"/>
                    </a:lnTo>
                    <a:lnTo>
                      <a:pt x="8058" y="708"/>
                    </a:lnTo>
                    <a:lnTo>
                      <a:pt x="7610" y="1062"/>
                    </a:lnTo>
                    <a:lnTo>
                      <a:pt x="6827" y="1770"/>
                    </a:lnTo>
                    <a:lnTo>
                      <a:pt x="6491" y="2243"/>
                    </a:lnTo>
                    <a:lnTo>
                      <a:pt x="6211" y="2715"/>
                    </a:lnTo>
                    <a:lnTo>
                      <a:pt x="5932" y="3305"/>
                    </a:lnTo>
                    <a:lnTo>
                      <a:pt x="5708" y="3836"/>
                    </a:lnTo>
                    <a:lnTo>
                      <a:pt x="5540" y="4485"/>
                    </a:lnTo>
                    <a:lnTo>
                      <a:pt x="5428" y="5134"/>
                    </a:lnTo>
                    <a:lnTo>
                      <a:pt x="5316" y="6551"/>
                    </a:lnTo>
                    <a:lnTo>
                      <a:pt x="5372" y="7554"/>
                    </a:lnTo>
                    <a:lnTo>
                      <a:pt x="5484" y="8557"/>
                    </a:lnTo>
                    <a:lnTo>
                      <a:pt x="5708" y="9502"/>
                    </a:lnTo>
                    <a:lnTo>
                      <a:pt x="5932" y="10505"/>
                    </a:lnTo>
                    <a:lnTo>
                      <a:pt x="6267" y="11390"/>
                    </a:lnTo>
                    <a:lnTo>
                      <a:pt x="6659" y="12275"/>
                    </a:lnTo>
                    <a:lnTo>
                      <a:pt x="7107" y="13043"/>
                    </a:lnTo>
                    <a:lnTo>
                      <a:pt x="7610" y="13751"/>
                    </a:lnTo>
                    <a:lnTo>
                      <a:pt x="1063" y="15934"/>
                    </a:lnTo>
                    <a:lnTo>
                      <a:pt x="839" y="15993"/>
                    </a:lnTo>
                    <a:lnTo>
                      <a:pt x="616" y="16170"/>
                    </a:lnTo>
                    <a:lnTo>
                      <a:pt x="448" y="16289"/>
                    </a:lnTo>
                    <a:lnTo>
                      <a:pt x="280" y="16525"/>
                    </a:lnTo>
                    <a:lnTo>
                      <a:pt x="168" y="16702"/>
                    </a:lnTo>
                    <a:lnTo>
                      <a:pt x="56" y="16938"/>
                    </a:lnTo>
                    <a:lnTo>
                      <a:pt x="0" y="17233"/>
                    </a:lnTo>
                    <a:lnTo>
                      <a:pt x="0" y="20302"/>
                    </a:lnTo>
                    <a:lnTo>
                      <a:pt x="112" y="20597"/>
                    </a:lnTo>
                    <a:lnTo>
                      <a:pt x="280" y="20892"/>
                    </a:lnTo>
                    <a:lnTo>
                      <a:pt x="448" y="21128"/>
                    </a:lnTo>
                    <a:lnTo>
                      <a:pt x="672" y="21305"/>
                    </a:lnTo>
                    <a:lnTo>
                      <a:pt x="951" y="21482"/>
                    </a:lnTo>
                    <a:lnTo>
                      <a:pt x="1231" y="21541"/>
                    </a:lnTo>
                    <a:lnTo>
                      <a:pt x="1567" y="21600"/>
                    </a:lnTo>
                    <a:lnTo>
                      <a:pt x="20089" y="21600"/>
                    </a:lnTo>
                    <a:lnTo>
                      <a:pt x="20369" y="21541"/>
                    </a:lnTo>
                    <a:lnTo>
                      <a:pt x="20705" y="21482"/>
                    </a:lnTo>
                    <a:lnTo>
                      <a:pt x="21152" y="21128"/>
                    </a:lnTo>
                    <a:lnTo>
                      <a:pt x="21376" y="20892"/>
                    </a:lnTo>
                    <a:lnTo>
                      <a:pt x="21600" y="20302"/>
                    </a:lnTo>
                    <a:lnTo>
                      <a:pt x="21600" y="17469"/>
                    </a:ln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34" name="Group 134"/>
              <p:cNvGrpSpPr/>
              <p:nvPr/>
            </p:nvGrpSpPr>
            <p:grpSpPr>
              <a:xfrm>
                <a:off x="0" y="877868"/>
                <a:ext cx="1034143" cy="350662"/>
                <a:chOff x="0" y="0"/>
                <a:chExt cx="1034142" cy="350661"/>
              </a:xfrm>
            </p:grpSpPr>
            <p:sp>
              <p:nvSpPr>
                <p:cNvPr id="132" name="Shape 132"/>
                <p:cNvSpPr/>
                <p:nvPr/>
              </p:nvSpPr>
              <p:spPr>
                <a:xfrm>
                  <a:off x="0" y="3880"/>
                  <a:ext cx="1034143" cy="342901"/>
                </a:xfrm>
                <a:prstGeom prst="rect">
                  <a:avLst/>
                </a:prstGeom>
                <a:solidFill>
                  <a:srgbClr val="0070C0"/>
                </a:solidFill>
                <a:ln w="12700" cap="flat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>
                  <a:off x="0" y="0"/>
                  <a:ext cx="1034143" cy="3506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DBA</a:t>
                  </a:r>
                </a:p>
              </p:txBody>
            </p:sp>
          </p:grpSp>
        </p:grpSp>
        <p:grpSp>
          <p:nvGrpSpPr>
            <p:cNvPr id="140" name="Group 140"/>
            <p:cNvGrpSpPr/>
            <p:nvPr/>
          </p:nvGrpSpPr>
          <p:grpSpPr>
            <a:xfrm>
              <a:off x="4846000" y="31752"/>
              <a:ext cx="1034144" cy="1228531"/>
              <a:chOff x="0" y="0"/>
              <a:chExt cx="1034142" cy="1228529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05226" y="0"/>
                <a:ext cx="816084" cy="77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9"/>
                    </a:moveTo>
                    <a:lnTo>
                      <a:pt x="21600" y="17233"/>
                    </a:lnTo>
                    <a:lnTo>
                      <a:pt x="21544" y="16938"/>
                    </a:lnTo>
                    <a:lnTo>
                      <a:pt x="21432" y="16702"/>
                    </a:lnTo>
                    <a:lnTo>
                      <a:pt x="21320" y="16525"/>
                    </a:lnTo>
                    <a:lnTo>
                      <a:pt x="21152" y="16289"/>
                    </a:lnTo>
                    <a:lnTo>
                      <a:pt x="20984" y="16170"/>
                    </a:lnTo>
                    <a:lnTo>
                      <a:pt x="20761" y="15993"/>
                    </a:lnTo>
                    <a:lnTo>
                      <a:pt x="20537" y="15934"/>
                    </a:lnTo>
                    <a:lnTo>
                      <a:pt x="13990" y="13751"/>
                    </a:lnTo>
                    <a:lnTo>
                      <a:pt x="14493" y="13043"/>
                    </a:lnTo>
                    <a:lnTo>
                      <a:pt x="14941" y="12275"/>
                    </a:lnTo>
                    <a:lnTo>
                      <a:pt x="15333" y="11390"/>
                    </a:lnTo>
                    <a:lnTo>
                      <a:pt x="15668" y="10505"/>
                    </a:lnTo>
                    <a:lnTo>
                      <a:pt x="15948" y="9502"/>
                    </a:lnTo>
                    <a:lnTo>
                      <a:pt x="16116" y="8557"/>
                    </a:lnTo>
                    <a:lnTo>
                      <a:pt x="16228" y="7554"/>
                    </a:lnTo>
                    <a:lnTo>
                      <a:pt x="16284" y="6551"/>
                    </a:lnTo>
                    <a:lnTo>
                      <a:pt x="16172" y="5134"/>
                    </a:lnTo>
                    <a:lnTo>
                      <a:pt x="16060" y="4485"/>
                    </a:lnTo>
                    <a:lnTo>
                      <a:pt x="15892" y="3836"/>
                    </a:lnTo>
                    <a:lnTo>
                      <a:pt x="15668" y="3305"/>
                    </a:lnTo>
                    <a:lnTo>
                      <a:pt x="15445" y="2715"/>
                    </a:lnTo>
                    <a:lnTo>
                      <a:pt x="14773" y="1770"/>
                    </a:lnTo>
                    <a:lnTo>
                      <a:pt x="14437" y="1416"/>
                    </a:lnTo>
                    <a:lnTo>
                      <a:pt x="13542" y="708"/>
                    </a:lnTo>
                    <a:lnTo>
                      <a:pt x="13038" y="472"/>
                    </a:lnTo>
                    <a:lnTo>
                      <a:pt x="12535" y="295"/>
                    </a:lnTo>
                    <a:lnTo>
                      <a:pt x="11975" y="118"/>
                    </a:lnTo>
                    <a:lnTo>
                      <a:pt x="11416" y="59"/>
                    </a:lnTo>
                    <a:lnTo>
                      <a:pt x="10800" y="0"/>
                    </a:lnTo>
                    <a:lnTo>
                      <a:pt x="10184" y="59"/>
                    </a:lnTo>
                    <a:lnTo>
                      <a:pt x="9625" y="118"/>
                    </a:lnTo>
                    <a:lnTo>
                      <a:pt x="9065" y="295"/>
                    </a:lnTo>
                    <a:lnTo>
                      <a:pt x="8562" y="472"/>
                    </a:lnTo>
                    <a:lnTo>
                      <a:pt x="8058" y="708"/>
                    </a:lnTo>
                    <a:lnTo>
                      <a:pt x="7610" y="1062"/>
                    </a:lnTo>
                    <a:lnTo>
                      <a:pt x="6827" y="1770"/>
                    </a:lnTo>
                    <a:lnTo>
                      <a:pt x="6491" y="2243"/>
                    </a:lnTo>
                    <a:lnTo>
                      <a:pt x="6211" y="2715"/>
                    </a:lnTo>
                    <a:lnTo>
                      <a:pt x="5932" y="3305"/>
                    </a:lnTo>
                    <a:lnTo>
                      <a:pt x="5708" y="3836"/>
                    </a:lnTo>
                    <a:lnTo>
                      <a:pt x="5540" y="4485"/>
                    </a:lnTo>
                    <a:lnTo>
                      <a:pt x="5428" y="5134"/>
                    </a:lnTo>
                    <a:lnTo>
                      <a:pt x="5316" y="6551"/>
                    </a:lnTo>
                    <a:lnTo>
                      <a:pt x="5372" y="7554"/>
                    </a:lnTo>
                    <a:lnTo>
                      <a:pt x="5484" y="8557"/>
                    </a:lnTo>
                    <a:lnTo>
                      <a:pt x="5708" y="9502"/>
                    </a:lnTo>
                    <a:lnTo>
                      <a:pt x="5932" y="10505"/>
                    </a:lnTo>
                    <a:lnTo>
                      <a:pt x="6267" y="11390"/>
                    </a:lnTo>
                    <a:lnTo>
                      <a:pt x="6659" y="12275"/>
                    </a:lnTo>
                    <a:lnTo>
                      <a:pt x="7107" y="13043"/>
                    </a:lnTo>
                    <a:lnTo>
                      <a:pt x="7610" y="13751"/>
                    </a:lnTo>
                    <a:lnTo>
                      <a:pt x="1063" y="15934"/>
                    </a:lnTo>
                    <a:lnTo>
                      <a:pt x="839" y="15993"/>
                    </a:lnTo>
                    <a:lnTo>
                      <a:pt x="616" y="16170"/>
                    </a:lnTo>
                    <a:lnTo>
                      <a:pt x="448" y="16289"/>
                    </a:lnTo>
                    <a:lnTo>
                      <a:pt x="280" y="16525"/>
                    </a:lnTo>
                    <a:lnTo>
                      <a:pt x="168" y="16702"/>
                    </a:lnTo>
                    <a:lnTo>
                      <a:pt x="56" y="16938"/>
                    </a:lnTo>
                    <a:lnTo>
                      <a:pt x="0" y="17233"/>
                    </a:lnTo>
                    <a:lnTo>
                      <a:pt x="0" y="20302"/>
                    </a:lnTo>
                    <a:lnTo>
                      <a:pt x="112" y="20597"/>
                    </a:lnTo>
                    <a:lnTo>
                      <a:pt x="280" y="20892"/>
                    </a:lnTo>
                    <a:lnTo>
                      <a:pt x="448" y="21128"/>
                    </a:lnTo>
                    <a:lnTo>
                      <a:pt x="672" y="21305"/>
                    </a:lnTo>
                    <a:lnTo>
                      <a:pt x="951" y="21482"/>
                    </a:lnTo>
                    <a:lnTo>
                      <a:pt x="1231" y="21541"/>
                    </a:lnTo>
                    <a:lnTo>
                      <a:pt x="1567" y="21600"/>
                    </a:lnTo>
                    <a:lnTo>
                      <a:pt x="20089" y="21600"/>
                    </a:lnTo>
                    <a:lnTo>
                      <a:pt x="20369" y="21541"/>
                    </a:lnTo>
                    <a:lnTo>
                      <a:pt x="20705" y="21482"/>
                    </a:lnTo>
                    <a:lnTo>
                      <a:pt x="21152" y="21128"/>
                    </a:lnTo>
                    <a:lnTo>
                      <a:pt x="21376" y="20892"/>
                    </a:lnTo>
                    <a:lnTo>
                      <a:pt x="21600" y="20302"/>
                    </a:lnTo>
                    <a:lnTo>
                      <a:pt x="21600" y="17469"/>
                    </a:ln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39" name="Group 139"/>
              <p:cNvGrpSpPr/>
              <p:nvPr/>
            </p:nvGrpSpPr>
            <p:grpSpPr>
              <a:xfrm>
                <a:off x="0" y="877868"/>
                <a:ext cx="1034143" cy="350662"/>
                <a:chOff x="0" y="0"/>
                <a:chExt cx="1034142" cy="350661"/>
              </a:xfrm>
            </p:grpSpPr>
            <p:sp>
              <p:nvSpPr>
                <p:cNvPr id="137" name="Shape 137"/>
                <p:cNvSpPr/>
                <p:nvPr/>
              </p:nvSpPr>
              <p:spPr>
                <a:xfrm>
                  <a:off x="0" y="3880"/>
                  <a:ext cx="1034143" cy="342901"/>
                </a:xfrm>
                <a:prstGeom prst="rect">
                  <a:avLst/>
                </a:prstGeom>
                <a:solidFill>
                  <a:srgbClr val="0070C0"/>
                </a:solidFill>
                <a:ln w="12700" cap="flat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8" name="Shape 138"/>
                <p:cNvSpPr/>
                <p:nvPr/>
              </p:nvSpPr>
              <p:spPr>
                <a:xfrm>
                  <a:off x="0" y="0"/>
                  <a:ext cx="1034143" cy="3506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D</a:t>
                  </a:r>
                </a:p>
              </p:txBody>
            </p:sp>
          </p:grpSp>
        </p:grpSp>
        <p:grpSp>
          <p:nvGrpSpPr>
            <p:cNvPr id="145" name="Group 145"/>
            <p:cNvGrpSpPr/>
            <p:nvPr/>
          </p:nvGrpSpPr>
          <p:grpSpPr>
            <a:xfrm>
              <a:off x="6337811" y="-1"/>
              <a:ext cx="1034144" cy="1228531"/>
              <a:chOff x="0" y="0"/>
              <a:chExt cx="1034142" cy="1228529"/>
            </a:xfrm>
          </p:grpSpPr>
          <p:sp>
            <p:nvSpPr>
              <p:cNvPr id="141" name="Shape 141"/>
              <p:cNvSpPr/>
              <p:nvPr/>
            </p:nvSpPr>
            <p:spPr>
              <a:xfrm>
                <a:off x="105226" y="0"/>
                <a:ext cx="816084" cy="77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9"/>
                    </a:moveTo>
                    <a:lnTo>
                      <a:pt x="21600" y="17233"/>
                    </a:lnTo>
                    <a:lnTo>
                      <a:pt x="21544" y="16938"/>
                    </a:lnTo>
                    <a:lnTo>
                      <a:pt x="21432" y="16702"/>
                    </a:lnTo>
                    <a:lnTo>
                      <a:pt x="21320" y="16525"/>
                    </a:lnTo>
                    <a:lnTo>
                      <a:pt x="21152" y="16289"/>
                    </a:lnTo>
                    <a:lnTo>
                      <a:pt x="20984" y="16170"/>
                    </a:lnTo>
                    <a:lnTo>
                      <a:pt x="20761" y="15993"/>
                    </a:lnTo>
                    <a:lnTo>
                      <a:pt x="20537" y="15934"/>
                    </a:lnTo>
                    <a:lnTo>
                      <a:pt x="13990" y="13751"/>
                    </a:lnTo>
                    <a:lnTo>
                      <a:pt x="14493" y="13043"/>
                    </a:lnTo>
                    <a:lnTo>
                      <a:pt x="14941" y="12275"/>
                    </a:lnTo>
                    <a:lnTo>
                      <a:pt x="15333" y="11390"/>
                    </a:lnTo>
                    <a:lnTo>
                      <a:pt x="15668" y="10505"/>
                    </a:lnTo>
                    <a:lnTo>
                      <a:pt x="15948" y="9502"/>
                    </a:lnTo>
                    <a:lnTo>
                      <a:pt x="16116" y="8557"/>
                    </a:lnTo>
                    <a:lnTo>
                      <a:pt x="16228" y="7554"/>
                    </a:lnTo>
                    <a:lnTo>
                      <a:pt x="16284" y="6551"/>
                    </a:lnTo>
                    <a:lnTo>
                      <a:pt x="16172" y="5134"/>
                    </a:lnTo>
                    <a:lnTo>
                      <a:pt x="16060" y="4485"/>
                    </a:lnTo>
                    <a:lnTo>
                      <a:pt x="15892" y="3836"/>
                    </a:lnTo>
                    <a:lnTo>
                      <a:pt x="15668" y="3305"/>
                    </a:lnTo>
                    <a:lnTo>
                      <a:pt x="15445" y="2715"/>
                    </a:lnTo>
                    <a:lnTo>
                      <a:pt x="14773" y="1770"/>
                    </a:lnTo>
                    <a:lnTo>
                      <a:pt x="14437" y="1416"/>
                    </a:lnTo>
                    <a:lnTo>
                      <a:pt x="13542" y="708"/>
                    </a:lnTo>
                    <a:lnTo>
                      <a:pt x="13038" y="472"/>
                    </a:lnTo>
                    <a:lnTo>
                      <a:pt x="12535" y="295"/>
                    </a:lnTo>
                    <a:lnTo>
                      <a:pt x="11975" y="118"/>
                    </a:lnTo>
                    <a:lnTo>
                      <a:pt x="11416" y="59"/>
                    </a:lnTo>
                    <a:lnTo>
                      <a:pt x="10800" y="0"/>
                    </a:lnTo>
                    <a:lnTo>
                      <a:pt x="10184" y="59"/>
                    </a:lnTo>
                    <a:lnTo>
                      <a:pt x="9625" y="118"/>
                    </a:lnTo>
                    <a:lnTo>
                      <a:pt x="9065" y="295"/>
                    </a:lnTo>
                    <a:lnTo>
                      <a:pt x="8562" y="472"/>
                    </a:lnTo>
                    <a:lnTo>
                      <a:pt x="8058" y="708"/>
                    </a:lnTo>
                    <a:lnTo>
                      <a:pt x="7610" y="1062"/>
                    </a:lnTo>
                    <a:lnTo>
                      <a:pt x="6827" y="1770"/>
                    </a:lnTo>
                    <a:lnTo>
                      <a:pt x="6491" y="2243"/>
                    </a:lnTo>
                    <a:lnTo>
                      <a:pt x="6211" y="2715"/>
                    </a:lnTo>
                    <a:lnTo>
                      <a:pt x="5932" y="3305"/>
                    </a:lnTo>
                    <a:lnTo>
                      <a:pt x="5708" y="3836"/>
                    </a:lnTo>
                    <a:lnTo>
                      <a:pt x="5540" y="4485"/>
                    </a:lnTo>
                    <a:lnTo>
                      <a:pt x="5428" y="5134"/>
                    </a:lnTo>
                    <a:lnTo>
                      <a:pt x="5316" y="6551"/>
                    </a:lnTo>
                    <a:lnTo>
                      <a:pt x="5372" y="7554"/>
                    </a:lnTo>
                    <a:lnTo>
                      <a:pt x="5484" y="8557"/>
                    </a:lnTo>
                    <a:lnTo>
                      <a:pt x="5708" y="9502"/>
                    </a:lnTo>
                    <a:lnTo>
                      <a:pt x="5932" y="10505"/>
                    </a:lnTo>
                    <a:lnTo>
                      <a:pt x="6267" y="11390"/>
                    </a:lnTo>
                    <a:lnTo>
                      <a:pt x="6659" y="12275"/>
                    </a:lnTo>
                    <a:lnTo>
                      <a:pt x="7107" y="13043"/>
                    </a:lnTo>
                    <a:lnTo>
                      <a:pt x="7610" y="13751"/>
                    </a:lnTo>
                    <a:lnTo>
                      <a:pt x="1063" y="15934"/>
                    </a:lnTo>
                    <a:lnTo>
                      <a:pt x="839" y="15993"/>
                    </a:lnTo>
                    <a:lnTo>
                      <a:pt x="616" y="16170"/>
                    </a:lnTo>
                    <a:lnTo>
                      <a:pt x="448" y="16289"/>
                    </a:lnTo>
                    <a:lnTo>
                      <a:pt x="280" y="16525"/>
                    </a:lnTo>
                    <a:lnTo>
                      <a:pt x="168" y="16702"/>
                    </a:lnTo>
                    <a:lnTo>
                      <a:pt x="56" y="16938"/>
                    </a:lnTo>
                    <a:lnTo>
                      <a:pt x="0" y="17233"/>
                    </a:lnTo>
                    <a:lnTo>
                      <a:pt x="0" y="20302"/>
                    </a:lnTo>
                    <a:lnTo>
                      <a:pt x="112" y="20597"/>
                    </a:lnTo>
                    <a:lnTo>
                      <a:pt x="280" y="20892"/>
                    </a:lnTo>
                    <a:lnTo>
                      <a:pt x="448" y="21128"/>
                    </a:lnTo>
                    <a:lnTo>
                      <a:pt x="672" y="21305"/>
                    </a:lnTo>
                    <a:lnTo>
                      <a:pt x="951" y="21482"/>
                    </a:lnTo>
                    <a:lnTo>
                      <a:pt x="1231" y="21541"/>
                    </a:lnTo>
                    <a:lnTo>
                      <a:pt x="1567" y="21600"/>
                    </a:lnTo>
                    <a:lnTo>
                      <a:pt x="20089" y="21600"/>
                    </a:lnTo>
                    <a:lnTo>
                      <a:pt x="20369" y="21541"/>
                    </a:lnTo>
                    <a:lnTo>
                      <a:pt x="20705" y="21482"/>
                    </a:lnTo>
                    <a:lnTo>
                      <a:pt x="21152" y="21128"/>
                    </a:lnTo>
                    <a:lnTo>
                      <a:pt x="21376" y="20892"/>
                    </a:lnTo>
                    <a:lnTo>
                      <a:pt x="21600" y="20302"/>
                    </a:lnTo>
                    <a:lnTo>
                      <a:pt x="21600" y="17469"/>
                    </a:ln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44" name="Group 144"/>
              <p:cNvGrpSpPr/>
              <p:nvPr/>
            </p:nvGrpSpPr>
            <p:grpSpPr>
              <a:xfrm>
                <a:off x="0" y="877868"/>
                <a:ext cx="1034143" cy="350662"/>
                <a:chOff x="0" y="0"/>
                <a:chExt cx="1034142" cy="350661"/>
              </a:xfrm>
            </p:grpSpPr>
            <p:sp>
              <p:nvSpPr>
                <p:cNvPr id="142" name="Shape 142"/>
                <p:cNvSpPr/>
                <p:nvPr/>
              </p:nvSpPr>
              <p:spPr>
                <a:xfrm>
                  <a:off x="0" y="3880"/>
                  <a:ext cx="1034143" cy="342901"/>
                </a:xfrm>
                <a:prstGeom prst="rect">
                  <a:avLst/>
                </a:prstGeom>
                <a:solidFill>
                  <a:srgbClr val="0070C0"/>
                </a:solidFill>
                <a:ln w="12700" cap="flat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3" name="Shape 143"/>
                <p:cNvSpPr/>
                <p:nvPr/>
              </p:nvSpPr>
              <p:spPr>
                <a:xfrm>
                  <a:off x="0" y="0"/>
                  <a:ext cx="1034143" cy="3506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D</a:t>
                  </a:r>
                </a:p>
              </p:txBody>
            </p:sp>
          </p:grpSp>
        </p:grpSp>
        <p:grpSp>
          <p:nvGrpSpPr>
            <p:cNvPr id="150" name="Group 150"/>
            <p:cNvGrpSpPr/>
            <p:nvPr/>
          </p:nvGrpSpPr>
          <p:grpSpPr>
            <a:xfrm>
              <a:off x="7829622" y="-1"/>
              <a:ext cx="1034144" cy="1228531"/>
              <a:chOff x="0" y="0"/>
              <a:chExt cx="1034142" cy="1228529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105226" y="0"/>
                <a:ext cx="816084" cy="77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9"/>
                    </a:moveTo>
                    <a:lnTo>
                      <a:pt x="21600" y="17233"/>
                    </a:lnTo>
                    <a:lnTo>
                      <a:pt x="21544" y="16938"/>
                    </a:lnTo>
                    <a:lnTo>
                      <a:pt x="21432" y="16702"/>
                    </a:lnTo>
                    <a:lnTo>
                      <a:pt x="21320" y="16525"/>
                    </a:lnTo>
                    <a:lnTo>
                      <a:pt x="21152" y="16289"/>
                    </a:lnTo>
                    <a:lnTo>
                      <a:pt x="20984" y="16170"/>
                    </a:lnTo>
                    <a:lnTo>
                      <a:pt x="20761" y="15993"/>
                    </a:lnTo>
                    <a:lnTo>
                      <a:pt x="20537" y="15934"/>
                    </a:lnTo>
                    <a:lnTo>
                      <a:pt x="13990" y="13751"/>
                    </a:lnTo>
                    <a:lnTo>
                      <a:pt x="14493" y="13043"/>
                    </a:lnTo>
                    <a:lnTo>
                      <a:pt x="14941" y="12275"/>
                    </a:lnTo>
                    <a:lnTo>
                      <a:pt x="15333" y="11390"/>
                    </a:lnTo>
                    <a:lnTo>
                      <a:pt x="15668" y="10505"/>
                    </a:lnTo>
                    <a:lnTo>
                      <a:pt x="15948" y="9502"/>
                    </a:lnTo>
                    <a:lnTo>
                      <a:pt x="16116" y="8557"/>
                    </a:lnTo>
                    <a:lnTo>
                      <a:pt x="16228" y="7554"/>
                    </a:lnTo>
                    <a:lnTo>
                      <a:pt x="16284" y="6551"/>
                    </a:lnTo>
                    <a:lnTo>
                      <a:pt x="16172" y="5134"/>
                    </a:lnTo>
                    <a:lnTo>
                      <a:pt x="16060" y="4485"/>
                    </a:lnTo>
                    <a:lnTo>
                      <a:pt x="15892" y="3836"/>
                    </a:lnTo>
                    <a:lnTo>
                      <a:pt x="15668" y="3305"/>
                    </a:lnTo>
                    <a:lnTo>
                      <a:pt x="15445" y="2715"/>
                    </a:lnTo>
                    <a:lnTo>
                      <a:pt x="14773" y="1770"/>
                    </a:lnTo>
                    <a:lnTo>
                      <a:pt x="14437" y="1416"/>
                    </a:lnTo>
                    <a:lnTo>
                      <a:pt x="13542" y="708"/>
                    </a:lnTo>
                    <a:lnTo>
                      <a:pt x="13038" y="472"/>
                    </a:lnTo>
                    <a:lnTo>
                      <a:pt x="12535" y="295"/>
                    </a:lnTo>
                    <a:lnTo>
                      <a:pt x="11975" y="118"/>
                    </a:lnTo>
                    <a:lnTo>
                      <a:pt x="11416" y="59"/>
                    </a:lnTo>
                    <a:lnTo>
                      <a:pt x="10800" y="0"/>
                    </a:lnTo>
                    <a:lnTo>
                      <a:pt x="10184" y="59"/>
                    </a:lnTo>
                    <a:lnTo>
                      <a:pt x="9625" y="118"/>
                    </a:lnTo>
                    <a:lnTo>
                      <a:pt x="9065" y="295"/>
                    </a:lnTo>
                    <a:lnTo>
                      <a:pt x="8562" y="472"/>
                    </a:lnTo>
                    <a:lnTo>
                      <a:pt x="8058" y="708"/>
                    </a:lnTo>
                    <a:lnTo>
                      <a:pt x="7610" y="1062"/>
                    </a:lnTo>
                    <a:lnTo>
                      <a:pt x="6827" y="1770"/>
                    </a:lnTo>
                    <a:lnTo>
                      <a:pt x="6491" y="2243"/>
                    </a:lnTo>
                    <a:lnTo>
                      <a:pt x="6211" y="2715"/>
                    </a:lnTo>
                    <a:lnTo>
                      <a:pt x="5932" y="3305"/>
                    </a:lnTo>
                    <a:lnTo>
                      <a:pt x="5708" y="3836"/>
                    </a:lnTo>
                    <a:lnTo>
                      <a:pt x="5540" y="4485"/>
                    </a:lnTo>
                    <a:lnTo>
                      <a:pt x="5428" y="5134"/>
                    </a:lnTo>
                    <a:lnTo>
                      <a:pt x="5316" y="6551"/>
                    </a:lnTo>
                    <a:lnTo>
                      <a:pt x="5372" y="7554"/>
                    </a:lnTo>
                    <a:lnTo>
                      <a:pt x="5484" y="8557"/>
                    </a:lnTo>
                    <a:lnTo>
                      <a:pt x="5708" y="9502"/>
                    </a:lnTo>
                    <a:lnTo>
                      <a:pt x="5932" y="10505"/>
                    </a:lnTo>
                    <a:lnTo>
                      <a:pt x="6267" y="11390"/>
                    </a:lnTo>
                    <a:lnTo>
                      <a:pt x="6659" y="12275"/>
                    </a:lnTo>
                    <a:lnTo>
                      <a:pt x="7107" y="13043"/>
                    </a:lnTo>
                    <a:lnTo>
                      <a:pt x="7610" y="13751"/>
                    </a:lnTo>
                    <a:lnTo>
                      <a:pt x="1063" y="15934"/>
                    </a:lnTo>
                    <a:lnTo>
                      <a:pt x="839" y="15993"/>
                    </a:lnTo>
                    <a:lnTo>
                      <a:pt x="616" y="16170"/>
                    </a:lnTo>
                    <a:lnTo>
                      <a:pt x="448" y="16289"/>
                    </a:lnTo>
                    <a:lnTo>
                      <a:pt x="280" y="16525"/>
                    </a:lnTo>
                    <a:lnTo>
                      <a:pt x="168" y="16702"/>
                    </a:lnTo>
                    <a:lnTo>
                      <a:pt x="56" y="16938"/>
                    </a:lnTo>
                    <a:lnTo>
                      <a:pt x="0" y="17233"/>
                    </a:lnTo>
                    <a:lnTo>
                      <a:pt x="0" y="20302"/>
                    </a:lnTo>
                    <a:lnTo>
                      <a:pt x="112" y="20597"/>
                    </a:lnTo>
                    <a:lnTo>
                      <a:pt x="280" y="20892"/>
                    </a:lnTo>
                    <a:lnTo>
                      <a:pt x="448" y="21128"/>
                    </a:lnTo>
                    <a:lnTo>
                      <a:pt x="672" y="21305"/>
                    </a:lnTo>
                    <a:lnTo>
                      <a:pt x="951" y="21482"/>
                    </a:lnTo>
                    <a:lnTo>
                      <a:pt x="1231" y="21541"/>
                    </a:lnTo>
                    <a:lnTo>
                      <a:pt x="1567" y="21600"/>
                    </a:lnTo>
                    <a:lnTo>
                      <a:pt x="20089" y="21600"/>
                    </a:lnTo>
                    <a:lnTo>
                      <a:pt x="20369" y="21541"/>
                    </a:lnTo>
                    <a:lnTo>
                      <a:pt x="20705" y="21482"/>
                    </a:lnTo>
                    <a:lnTo>
                      <a:pt x="21152" y="21128"/>
                    </a:lnTo>
                    <a:lnTo>
                      <a:pt x="21376" y="20892"/>
                    </a:lnTo>
                    <a:lnTo>
                      <a:pt x="21600" y="20302"/>
                    </a:lnTo>
                    <a:lnTo>
                      <a:pt x="21600" y="17469"/>
                    </a:ln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49" name="Group 149"/>
              <p:cNvGrpSpPr/>
              <p:nvPr/>
            </p:nvGrpSpPr>
            <p:grpSpPr>
              <a:xfrm>
                <a:off x="0" y="877868"/>
                <a:ext cx="1034143" cy="350662"/>
                <a:chOff x="0" y="0"/>
                <a:chExt cx="1034142" cy="350661"/>
              </a:xfrm>
            </p:grpSpPr>
            <p:sp>
              <p:nvSpPr>
                <p:cNvPr id="147" name="Shape 147"/>
                <p:cNvSpPr/>
                <p:nvPr/>
              </p:nvSpPr>
              <p:spPr>
                <a:xfrm>
                  <a:off x="0" y="3880"/>
                  <a:ext cx="1034143" cy="342901"/>
                </a:xfrm>
                <a:prstGeom prst="rect">
                  <a:avLst/>
                </a:prstGeom>
                <a:solidFill>
                  <a:srgbClr val="0070C0"/>
                </a:solidFill>
                <a:ln w="12700" cap="flat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8" name="Shape 148"/>
                <p:cNvSpPr/>
                <p:nvPr/>
              </p:nvSpPr>
              <p:spPr>
                <a:xfrm>
                  <a:off x="0" y="0"/>
                  <a:ext cx="1034143" cy="3506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D</a:t>
                  </a:r>
                </a:p>
              </p:txBody>
            </p:sp>
          </p:grpSp>
        </p:grpSp>
        <p:sp>
          <p:nvSpPr>
            <p:cNvPr id="151" name="Shape 151"/>
            <p:cNvSpPr/>
            <p:nvPr/>
          </p:nvSpPr>
          <p:spPr>
            <a:xfrm>
              <a:off x="0" y="1332600"/>
              <a:ext cx="1702053" cy="668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黃冠融</a:t>
              </a:r>
            </a:p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103703039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7722509" y="1332599"/>
              <a:ext cx="1248369" cy="668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藍筱雁</a:t>
              </a:r>
            </a:p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103703037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6230698" y="1332600"/>
              <a:ext cx="1248369" cy="668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黃懷萱</a:t>
              </a:r>
            </a:p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103703016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4735084" y="1332600"/>
              <a:ext cx="1248369" cy="668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黃琬庭</a:t>
              </a:r>
            </a:p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103703004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3243273" y="1332600"/>
              <a:ext cx="1248369" cy="668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何秉哲</a:t>
              </a:r>
            </a:p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102306061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11050" cy="7972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5404918" y="2707533"/>
            <a:ext cx="5942093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專題影片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7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981199" y="476430"/>
            <a:ext cx="822924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t>Elevator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Pitch</a:t>
            </a:r>
          </a:p>
        </p:txBody>
      </p:sp>
      <p:sp>
        <p:nvSpPr>
          <p:cNvPr id="159" name="Shape 159"/>
          <p:cNvSpPr/>
          <p:nvPr/>
        </p:nvSpPr>
        <p:spPr>
          <a:xfrm>
            <a:off x="2451099" y="1678940"/>
            <a:ext cx="8229242" cy="409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針對_____</a:t>
            </a:r>
            <a:r>
              <a:rPr>
                <a:solidFill>
                  <a:srgbClr val="FF0000"/>
                </a:solidFill>
              </a:rPr>
              <a:t>募款者和捐款者</a:t>
            </a:r>
            <a:r>
              <a:t>_________客群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有_______</a:t>
            </a:r>
            <a:r>
              <a:rPr>
                <a:solidFill>
                  <a:srgbClr val="FF0000"/>
                </a:solidFill>
              </a:rPr>
              <a:t>保障資金的流向</a:t>
            </a:r>
            <a:r>
              <a:t>_______的需要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我們推出的______</a:t>
            </a:r>
            <a:r>
              <a:rPr>
                <a:solidFill>
                  <a:srgbClr val="FF0000"/>
                </a:solidFill>
              </a:rPr>
              <a:t>智能合約</a:t>
            </a:r>
            <a:r>
              <a:t>________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是一種__</a:t>
            </a:r>
            <a:r>
              <a:rPr>
                <a:solidFill>
                  <a:srgbClr val="FF0000"/>
                </a:solidFill>
              </a:rPr>
              <a:t>基於以太坊的智能合約系統</a:t>
            </a:r>
            <a:r>
              <a:t>__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除了提供____</a:t>
            </a:r>
            <a:r>
              <a:rPr>
                <a:solidFill>
                  <a:srgbClr val="FF0000"/>
                </a:solidFill>
              </a:rPr>
              <a:t>交易的證明</a:t>
            </a:r>
            <a:r>
              <a:t>_____等功能外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比___</a:t>
            </a:r>
            <a:r>
              <a:rPr>
                <a:solidFill>
                  <a:srgbClr val="FF0000"/>
                </a:solidFill>
              </a:rPr>
              <a:t>現行作業流程</a:t>
            </a:r>
            <a:r>
              <a:t>_____還優的是</a:t>
            </a:r>
          </a:p>
          <a:p>
            <a: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我們還可以__</a:t>
            </a:r>
            <a:r>
              <a:rPr>
                <a:solidFill>
                  <a:srgbClr val="FF0000"/>
                </a:solidFill>
              </a:rPr>
              <a:t>將資金流向公開給捐款者</a:t>
            </a:r>
            <a:r>
              <a:t>__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26748" y="2975467"/>
            <a:ext cx="27341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三大功能</a:t>
            </a:r>
          </a:p>
        </p:txBody>
      </p:sp>
      <p:sp>
        <p:nvSpPr>
          <p:cNvPr id="162" name="Shape 162"/>
          <p:cNvSpPr/>
          <p:nvPr/>
        </p:nvSpPr>
        <p:spPr>
          <a:xfrm flipH="1">
            <a:off x="2860897" y="912135"/>
            <a:ext cx="9054" cy="4834552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477490" y="1967172"/>
            <a:ext cx="87145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募資平台：顯示捐助金額，顯示資金流向</a:t>
            </a:r>
          </a:p>
        </p:txBody>
      </p:sp>
      <p:sp>
        <p:nvSpPr>
          <p:cNvPr id="164" name="Shape 164"/>
          <p:cNvSpPr/>
          <p:nvPr/>
        </p:nvSpPr>
        <p:spPr>
          <a:xfrm>
            <a:off x="3477490" y="3193386"/>
            <a:ext cx="6047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捐助者：捐助金額幫助創業者</a:t>
            </a:r>
          </a:p>
        </p:txBody>
      </p:sp>
      <p:sp>
        <p:nvSpPr>
          <p:cNvPr id="165" name="Shape 165"/>
          <p:cNvSpPr/>
          <p:nvPr/>
        </p:nvSpPr>
        <p:spPr>
          <a:xfrm>
            <a:off x="3477490" y="4419598"/>
            <a:ext cx="7546366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被捐助者：簽署智能合約來使用資金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90000"/>
            </a:srgbClr>
          </a:solidFill>
          <a:ln w="12700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2" name="Group 172"/>
          <p:cNvGrpSpPr/>
          <p:nvPr/>
        </p:nvGrpSpPr>
        <p:grpSpPr>
          <a:xfrm>
            <a:off x="951065" y="1095197"/>
            <a:ext cx="3218690" cy="2148841"/>
            <a:chOff x="0" y="0"/>
            <a:chExt cx="3218688" cy="2148839"/>
          </a:xfrm>
        </p:grpSpPr>
        <p:sp>
          <p:nvSpPr>
            <p:cNvPr id="168" name="Shape 168"/>
            <p:cNvSpPr/>
            <p:nvPr/>
          </p:nvSpPr>
          <p:spPr>
            <a:xfrm>
              <a:off x="0" y="0"/>
              <a:ext cx="3218689" cy="2148840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71" name="Group 171"/>
            <p:cNvGrpSpPr/>
            <p:nvPr/>
          </p:nvGrpSpPr>
          <p:grpSpPr>
            <a:xfrm>
              <a:off x="274319" y="287594"/>
              <a:ext cx="2670050" cy="1669222"/>
              <a:chOff x="0" y="0"/>
              <a:chExt cx="2670048" cy="1669220"/>
            </a:xfrm>
          </p:grpSpPr>
          <p:sp>
            <p:nvSpPr>
              <p:cNvPr id="169" name="Shape 169"/>
              <p:cNvSpPr/>
              <p:nvPr/>
            </p:nvSpPr>
            <p:spPr>
              <a:xfrm>
                <a:off x="105155" y="0"/>
                <a:ext cx="2459738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 b="1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</a:lstStyle>
              <a:p>
                <a:r>
                  <a:t>捐款者</a:t>
                </a: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0" y="663380"/>
                <a:ext cx="2670049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捐錢、查看進度</a:t>
                </a:r>
              </a:p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確認錢的使用</a:t>
                </a:r>
              </a:p>
            </p:txBody>
          </p:sp>
        </p:grpSp>
      </p:grpSp>
      <p:grpSp>
        <p:nvGrpSpPr>
          <p:cNvPr id="177" name="Group 177"/>
          <p:cNvGrpSpPr/>
          <p:nvPr/>
        </p:nvGrpSpPr>
        <p:grpSpPr>
          <a:xfrm>
            <a:off x="8029367" y="1095197"/>
            <a:ext cx="3218689" cy="2148841"/>
            <a:chOff x="0" y="0"/>
            <a:chExt cx="3218688" cy="2148839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3218689" cy="2148840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76" name="Group 176"/>
            <p:cNvGrpSpPr/>
            <p:nvPr/>
          </p:nvGrpSpPr>
          <p:grpSpPr>
            <a:xfrm>
              <a:off x="274319" y="287594"/>
              <a:ext cx="2670050" cy="1669222"/>
              <a:chOff x="0" y="0"/>
              <a:chExt cx="2670048" cy="1669220"/>
            </a:xfrm>
          </p:grpSpPr>
          <p:sp>
            <p:nvSpPr>
              <p:cNvPr id="174" name="Shape 174"/>
              <p:cNvSpPr/>
              <p:nvPr/>
            </p:nvSpPr>
            <p:spPr>
              <a:xfrm>
                <a:off x="105155" y="0"/>
                <a:ext cx="2459738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 b="1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</a:lstStyle>
              <a:p>
                <a:r>
                  <a:t>募資發起者</a:t>
                </a: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0" y="663380"/>
                <a:ext cx="2670049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公司名稱、願景</a:t>
                </a:r>
              </a:p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需要費用、進度</a:t>
                </a:r>
              </a:p>
            </p:txBody>
          </p:sp>
        </p:grpSp>
      </p:grpSp>
      <p:grpSp>
        <p:nvGrpSpPr>
          <p:cNvPr id="182" name="Group 182"/>
          <p:cNvGrpSpPr/>
          <p:nvPr/>
        </p:nvGrpSpPr>
        <p:grpSpPr>
          <a:xfrm>
            <a:off x="4426087" y="4081331"/>
            <a:ext cx="3218690" cy="2148841"/>
            <a:chOff x="0" y="0"/>
            <a:chExt cx="3218688" cy="2148839"/>
          </a:xfrm>
        </p:grpSpPr>
        <p:sp>
          <p:nvSpPr>
            <p:cNvPr id="178" name="Shape 178"/>
            <p:cNvSpPr/>
            <p:nvPr/>
          </p:nvSpPr>
          <p:spPr>
            <a:xfrm>
              <a:off x="0" y="0"/>
              <a:ext cx="3218689" cy="2148840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81" name="Group 181"/>
            <p:cNvGrpSpPr/>
            <p:nvPr/>
          </p:nvGrpSpPr>
          <p:grpSpPr>
            <a:xfrm>
              <a:off x="127623" y="337886"/>
              <a:ext cx="2858210" cy="1704679"/>
              <a:chOff x="0" y="0"/>
              <a:chExt cx="2858208" cy="1704677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146696" y="0"/>
                <a:ext cx="2711513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 b="1">
                    <a:solidFill>
                      <a:srgbClr val="00B0F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募資平台</a:t>
                </a: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0" y="698837"/>
                <a:ext cx="2789313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</a:lstStyle>
              <a:p>
                <a:r>
                  <a:t>智能合約、區塊鏈技術確保錢的使用</a:t>
                </a:r>
              </a:p>
            </p:txBody>
          </p:sp>
        </p:grpSp>
      </p:grpSp>
      <p:sp>
        <p:nvSpPr>
          <p:cNvPr id="187" name="Shape 187"/>
          <p:cNvSpPr/>
          <p:nvPr/>
        </p:nvSpPr>
        <p:spPr>
          <a:xfrm>
            <a:off x="3832092" y="3262391"/>
            <a:ext cx="931637" cy="80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0B0F0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7348761" y="3257881"/>
            <a:ext cx="976776" cy="809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0B0F0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188772" y="2169617"/>
            <a:ext cx="382154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38100">
            <a:solidFill>
              <a:srgbClr val="00B0F0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946662" y="1700539"/>
            <a:ext cx="21909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建立連結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90000"/>
            </a:srgbClr>
          </a:solidFill>
          <a:ln w="12700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6" name="Group 196"/>
          <p:cNvGrpSpPr/>
          <p:nvPr/>
        </p:nvGrpSpPr>
        <p:grpSpPr>
          <a:xfrm>
            <a:off x="951065" y="1095197"/>
            <a:ext cx="3218690" cy="2165807"/>
            <a:chOff x="0" y="0"/>
            <a:chExt cx="3218688" cy="2165805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3218689" cy="2148840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95" name="Group 195"/>
            <p:cNvGrpSpPr/>
            <p:nvPr/>
          </p:nvGrpSpPr>
          <p:grpSpPr>
            <a:xfrm>
              <a:off x="274319" y="144302"/>
              <a:ext cx="2670050" cy="2021504"/>
              <a:chOff x="0" y="0"/>
              <a:chExt cx="2670048" cy="2021502"/>
            </a:xfrm>
          </p:grpSpPr>
          <p:sp>
            <p:nvSpPr>
              <p:cNvPr id="193" name="Shape 193"/>
              <p:cNvSpPr/>
              <p:nvPr/>
            </p:nvSpPr>
            <p:spPr>
              <a:xfrm>
                <a:off x="105155" y="0"/>
                <a:ext cx="2459738" cy="942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3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Browser</a:t>
                </a:r>
              </a:p>
              <a:p>
                <a:pPr algn="ctr">
                  <a:defRPr sz="30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solidity</a:t>
                </a: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0" y="1015662"/>
                <a:ext cx="2670049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編譯 solidity</a:t>
                </a:r>
              </a:p>
              <a:p>
                <a:pPr algn="ctr">
                  <a:defRPr sz="25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pPr>
                <a:r>
                  <a:t>並且產生</a:t>
                </a:r>
              </a:p>
            </p:txBody>
          </p:sp>
        </p:grpSp>
      </p:grpSp>
      <p:grpSp>
        <p:nvGrpSpPr>
          <p:cNvPr id="199" name="Group 199"/>
          <p:cNvGrpSpPr/>
          <p:nvPr/>
        </p:nvGrpSpPr>
        <p:grpSpPr>
          <a:xfrm>
            <a:off x="5486506" y="2047461"/>
            <a:ext cx="2606207" cy="896777"/>
            <a:chOff x="0" y="0"/>
            <a:chExt cx="2606205" cy="896776"/>
          </a:xfrm>
        </p:grpSpPr>
        <p:sp>
          <p:nvSpPr>
            <p:cNvPr id="197" name="Shape 197"/>
            <p:cNvSpPr/>
            <p:nvPr/>
          </p:nvSpPr>
          <p:spPr>
            <a:xfrm>
              <a:off x="0" y="0"/>
              <a:ext cx="2606206" cy="896777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19749" y="30683"/>
              <a:ext cx="2161967" cy="81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Smart Contract</a:t>
              </a: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2157983" y="5000983"/>
            <a:ext cx="3145280" cy="896777"/>
            <a:chOff x="0" y="0"/>
            <a:chExt cx="3145278" cy="896775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3145279" cy="896776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268062" y="209860"/>
              <a:ext cx="2609153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Node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5303261" y="5452438"/>
            <a:ext cx="3277326" cy="18107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560409" y="3244038"/>
            <a:ext cx="700641" cy="1756947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 flipV="1">
            <a:off x="9454895" y="2218219"/>
            <a:ext cx="48200" cy="2782766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135358" y="3015512"/>
            <a:ext cx="4445228" cy="2159580"/>
          </a:xfrm>
          <a:prstGeom prst="line">
            <a:avLst/>
          </a:prstGeom>
          <a:ln w="38100">
            <a:solidFill>
              <a:srgbClr val="00B0F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326593" y="4095301"/>
            <a:ext cx="26062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Byte code</a:t>
            </a:r>
          </a:p>
        </p:txBody>
      </p:sp>
      <p:grpSp>
        <p:nvGrpSpPr>
          <p:cNvPr id="210" name="Group 210"/>
          <p:cNvGrpSpPr/>
          <p:nvPr/>
        </p:nvGrpSpPr>
        <p:grpSpPr>
          <a:xfrm>
            <a:off x="8580587" y="4965229"/>
            <a:ext cx="1512986" cy="896777"/>
            <a:chOff x="0" y="0"/>
            <a:chExt cx="1512984" cy="896775"/>
          </a:xfrm>
        </p:grpSpPr>
        <p:sp>
          <p:nvSpPr>
            <p:cNvPr id="208" name="Shape 208"/>
            <p:cNvSpPr/>
            <p:nvPr/>
          </p:nvSpPr>
          <p:spPr>
            <a:xfrm>
              <a:off x="0" y="0"/>
              <a:ext cx="1512985" cy="896776"/>
            </a:xfrm>
            <a:prstGeom prst="roundRect">
              <a:avLst>
                <a:gd name="adj" fmla="val 16667"/>
              </a:avLst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28947" y="209860"/>
              <a:ext cx="1255090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Geth</a:t>
              </a:r>
            </a:p>
          </p:txBody>
        </p:sp>
      </p:grpSp>
      <p:sp>
        <p:nvSpPr>
          <p:cNvPr id="216" name="Shape 216"/>
          <p:cNvSpPr/>
          <p:nvPr/>
        </p:nvSpPr>
        <p:spPr>
          <a:xfrm>
            <a:off x="4188772" y="2300443"/>
            <a:ext cx="1278685" cy="96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381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606256" y="5400835"/>
            <a:ext cx="297433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Web3.js</a:t>
            </a:r>
          </a:p>
        </p:txBody>
      </p:sp>
      <p:grpSp>
        <p:nvGrpSpPr>
          <p:cNvPr id="215" name="Group 215"/>
          <p:cNvGrpSpPr/>
          <p:nvPr/>
        </p:nvGrpSpPr>
        <p:grpSpPr>
          <a:xfrm>
            <a:off x="8054199" y="1072676"/>
            <a:ext cx="2897793" cy="1138661"/>
            <a:chOff x="0" y="0"/>
            <a:chExt cx="2897792" cy="1138660"/>
          </a:xfrm>
        </p:grpSpPr>
        <p:sp>
          <p:nvSpPr>
            <p:cNvPr id="213" name="Shape 213"/>
            <p:cNvSpPr/>
            <p:nvPr/>
          </p:nvSpPr>
          <p:spPr>
            <a:xfrm>
              <a:off x="-1" y="-1"/>
              <a:ext cx="2897794" cy="1138662"/>
            </a:xfrm>
            <a:prstGeom prst="ellipse">
              <a:avLst/>
            </a:prstGeom>
            <a:noFill/>
            <a:ln w="66675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24371" y="339459"/>
              <a:ext cx="2049049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Internet</a:t>
              </a:r>
            </a:p>
          </p:txBody>
        </p: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 flipV="1">
            <a:off x="844991" y="3415419"/>
            <a:ext cx="10502019" cy="27161"/>
          </a:xfrm>
          <a:prstGeom prst="line">
            <a:avLst/>
          </a:prstGeom>
          <a:ln w="38100">
            <a:solidFill>
              <a:srgbClr val="00B0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5404918" y="2707533"/>
            <a:ext cx="59420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系統分析 Sprint 1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376</Words>
  <Application>Microsoft Office PowerPoint</Application>
  <PresentationFormat>自訂</PresentationFormat>
  <Paragraphs>134</Paragraphs>
  <Slides>42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國立政治大學資訊科學系 105學年度軟體工程概論 期末Ethereum智能合約專案簡報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技術學習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AmyHuang</dc:creator>
  <cp:lastModifiedBy>AmyHuang</cp:lastModifiedBy>
  <cp:revision>27</cp:revision>
  <dcterms:modified xsi:type="dcterms:W3CDTF">2017-07-17T12:12:38Z</dcterms:modified>
</cp:coreProperties>
</file>